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6"/>
  </p:notesMasterIdLst>
  <p:handoutMasterIdLst>
    <p:handoutMasterId r:id="rId37"/>
  </p:handoutMasterIdLst>
  <p:sldIdLst>
    <p:sldId id="291" r:id="rId2"/>
    <p:sldId id="263" r:id="rId3"/>
    <p:sldId id="257" r:id="rId4"/>
    <p:sldId id="266" r:id="rId5"/>
    <p:sldId id="258" r:id="rId6"/>
    <p:sldId id="259" r:id="rId7"/>
    <p:sldId id="260" r:id="rId8"/>
    <p:sldId id="261" r:id="rId9"/>
    <p:sldId id="262" r:id="rId10"/>
    <p:sldId id="269" r:id="rId11"/>
    <p:sldId id="264" r:id="rId12"/>
    <p:sldId id="265" r:id="rId13"/>
    <p:sldId id="267" r:id="rId14"/>
    <p:sldId id="268"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7" r:id="rId32"/>
    <p:sldId id="285" r:id="rId33"/>
    <p:sldId id="288" r:id="rId34"/>
    <p:sldId id="289" r:id="rId35"/>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2962" autoAdjust="0"/>
  </p:normalViewPr>
  <p:slideViewPr>
    <p:cSldViewPr>
      <p:cViewPr varScale="1">
        <p:scale>
          <a:sx n="60" d="100"/>
          <a:sy n="60" d="100"/>
        </p:scale>
        <p:origin x="-70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1138" y="0"/>
            <a:ext cx="3076575" cy="511175"/>
          </a:xfrm>
          <a:prstGeom prst="rect">
            <a:avLst/>
          </a:prstGeom>
        </p:spPr>
        <p:txBody>
          <a:bodyPr vert="horz" lIns="91440" tIns="45720" rIns="91440" bIns="45720" rtlCol="0"/>
          <a:lstStyle>
            <a:lvl1pPr algn="r">
              <a:defRPr sz="1200"/>
            </a:lvl1pPr>
          </a:lstStyle>
          <a:p>
            <a:fld id="{ED312DF5-5E6B-461C-9888-082BDFB00C93}" type="datetimeFigureOut">
              <a:rPr lang="en-US" smtClean="0"/>
              <a:pPr/>
              <a:t>12/22/2008</a:t>
            </a:fld>
            <a:endParaRPr lang="en-US"/>
          </a:p>
        </p:txBody>
      </p:sp>
      <p:sp>
        <p:nvSpPr>
          <p:cNvPr id="4" name="Footer Placeholder 3"/>
          <p:cNvSpPr>
            <a:spLocks noGrp="1"/>
          </p:cNvSpPr>
          <p:nvPr>
            <p:ph type="ftr" sz="quarter" idx="2"/>
          </p:nvPr>
        </p:nvSpPr>
        <p:spPr>
          <a:xfrm>
            <a:off x="0" y="9721850"/>
            <a:ext cx="3076575" cy="511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1138" y="9721850"/>
            <a:ext cx="3076575" cy="511175"/>
          </a:xfrm>
          <a:prstGeom prst="rect">
            <a:avLst/>
          </a:prstGeom>
        </p:spPr>
        <p:txBody>
          <a:bodyPr vert="horz" lIns="91440" tIns="45720" rIns="91440" bIns="45720" rtlCol="0" anchor="b"/>
          <a:lstStyle>
            <a:lvl1pPr algn="r">
              <a:defRPr sz="1200"/>
            </a:lvl1pPr>
          </a:lstStyle>
          <a:p>
            <a:fld id="{FFA1C45A-CF20-4CD5-AC1A-9DD144730601}"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4602DA2C-6A3C-44A4-B7A5-5FD6AE406814}" type="datetimeFigureOut">
              <a:rPr lang="en-US" smtClean="0"/>
              <a:pPr/>
              <a:t>12/22/2008</a:t>
            </a:fld>
            <a:endParaRPr lang="en-US" dirty="0"/>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03076ADE-63A9-47B9-9B91-087B20CC0717}"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en.wikipedia.org/wiki/Grady_Booch" TargetMode="External"/><Relationship Id="rId3" Type="http://schemas.openxmlformats.org/officeDocument/2006/relationships/hyperlink" Target="http://en.wikipedia.org/wiki/Rational_Software" TargetMode="External"/><Relationship Id="rId7" Type="http://schemas.openxmlformats.org/officeDocument/2006/relationships/hyperlink" Target="http://en.wikipedia.org/wiki/Object-oriented_analysis" TargetMode="External"/><Relationship Id="rId12" Type="http://schemas.openxmlformats.org/officeDocument/2006/relationships/hyperlink" Target="http://en.wikipedia.org/wiki/Object-oriented_software_engineering"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en.wikipedia.org/wiki/Object-oriented" TargetMode="External"/><Relationship Id="rId11" Type="http://schemas.openxmlformats.org/officeDocument/2006/relationships/hyperlink" Target="http://en.wikipedia.org/wiki/Ivar_Jacobson" TargetMode="External"/><Relationship Id="rId5" Type="http://schemas.openxmlformats.org/officeDocument/2006/relationships/hyperlink" Target="http://en.wikipedia.org/wiki/General_Electric" TargetMode="External"/><Relationship Id="rId10" Type="http://schemas.openxmlformats.org/officeDocument/2006/relationships/hyperlink" Target="http://en.wikipedia.org/wiki/Object-oriented_design" TargetMode="External"/><Relationship Id="rId4" Type="http://schemas.openxmlformats.org/officeDocument/2006/relationships/hyperlink" Target="http://en.wikipedia.org/wiki/James_Rumbaugh" TargetMode="External"/><Relationship Id="rId9" Type="http://schemas.openxmlformats.org/officeDocument/2006/relationships/hyperlink" Target="http://en.wikipedia.org/wiki/Booch_method"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en.wikipedia.org/wiki/Grady_Booch" TargetMode="External"/><Relationship Id="rId3" Type="http://schemas.openxmlformats.org/officeDocument/2006/relationships/hyperlink" Target="http://en.wikipedia.org/wiki/Rational_Software" TargetMode="External"/><Relationship Id="rId7" Type="http://schemas.openxmlformats.org/officeDocument/2006/relationships/hyperlink" Target="http://en.wikipedia.org/wiki/Object-oriented_analysis" TargetMode="External"/><Relationship Id="rId12" Type="http://schemas.openxmlformats.org/officeDocument/2006/relationships/hyperlink" Target="http://en.wikipedia.org/wiki/Object-oriented_software_engineering"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en.wikipedia.org/wiki/Object-oriented" TargetMode="External"/><Relationship Id="rId11" Type="http://schemas.openxmlformats.org/officeDocument/2006/relationships/hyperlink" Target="http://en.wikipedia.org/wiki/Ivar_Jacobson" TargetMode="External"/><Relationship Id="rId5" Type="http://schemas.openxmlformats.org/officeDocument/2006/relationships/hyperlink" Target="http://en.wikipedia.org/wiki/General_Electric" TargetMode="External"/><Relationship Id="rId10" Type="http://schemas.openxmlformats.org/officeDocument/2006/relationships/hyperlink" Target="http://en.wikipedia.org/wiki/Object-oriented_design" TargetMode="External"/><Relationship Id="rId4" Type="http://schemas.openxmlformats.org/officeDocument/2006/relationships/hyperlink" Target="http://en.wikipedia.org/wiki/James_Rumbaugh" TargetMode="External"/><Relationship Id="rId9" Type="http://schemas.openxmlformats.org/officeDocument/2006/relationships/hyperlink" Target="http://en.wikipedia.org/wiki/Booch_method"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-Maintenance aspect: code</a:t>
            </a:r>
            <a:r>
              <a:rPr lang="en-US" baseline="0" dirty="0" smtClean="0"/>
              <a:t> should be easily reuse or easily modify when better solution are developed</a:t>
            </a:r>
          </a:p>
          <a:p>
            <a:pPr defTabSz="990478">
              <a:defRPr/>
            </a:pPr>
            <a:endParaRPr lang="en-US" baseline="0" dirty="0" smtClean="0"/>
          </a:p>
          <a:p>
            <a:pPr defTabSz="990478">
              <a:defRPr/>
            </a:pPr>
            <a:r>
              <a:rPr lang="en-US" baseline="0" dirty="0" smtClean="0"/>
              <a:t>-</a:t>
            </a:r>
            <a:r>
              <a:rPr lang="en-US" dirty="0" smtClean="0"/>
              <a:t>Requirements, analysis, and design aspect: Between 60 and 70 percent of all faults in large-scale products are requirements, analysis, and design faults. It is vital to improve our requirements, analysis, and design techniques To find faults as early as possible and To reduce the overall number of faults (and, hence, the overall cost)</a:t>
            </a:r>
          </a:p>
          <a:p>
            <a:pPr defTabSz="990478">
              <a:defRPr/>
            </a:pPr>
            <a:endParaRPr lang="en-US" dirty="0" smtClean="0"/>
          </a:p>
          <a:p>
            <a:r>
              <a:rPr lang="en-US" dirty="0" smtClean="0"/>
              <a:t>-Planning</a:t>
            </a:r>
            <a:r>
              <a:rPr lang="en-US" baseline="0" dirty="0" smtClean="0"/>
              <a:t> Aspect: </a:t>
            </a:r>
            <a:r>
              <a:rPr lang="en-US" dirty="0" smtClean="0"/>
              <a:t>Planning activities are carried out throughout the life cycle, There is no separate planning phase</a:t>
            </a:r>
          </a:p>
          <a:p>
            <a:endParaRPr lang="en-US" dirty="0" smtClean="0"/>
          </a:p>
          <a:p>
            <a:pPr defTabSz="990478">
              <a:defRPr/>
            </a:pPr>
            <a:r>
              <a:rPr lang="en-US" dirty="0" smtClean="0"/>
              <a:t>-Testing Aspect:</a:t>
            </a:r>
            <a:r>
              <a:rPr lang="en-US" baseline="0" dirty="0" smtClean="0"/>
              <a:t> </a:t>
            </a:r>
            <a:r>
              <a:rPr lang="en-US" dirty="0" smtClean="0"/>
              <a:t>It is far too late to test after development and before delivery</a:t>
            </a:r>
          </a:p>
          <a:p>
            <a:r>
              <a:rPr lang="en-US" dirty="0" smtClean="0"/>
              <a:t>  Verification: Testing at the end of each phase (too late)</a:t>
            </a:r>
          </a:p>
          <a:p>
            <a:r>
              <a:rPr lang="en-US" dirty="0" smtClean="0"/>
              <a:t>  Validation: Testing at the end of the project (far too late)</a:t>
            </a:r>
          </a:p>
          <a:p>
            <a:r>
              <a:rPr lang="en-US" dirty="0" smtClean="0"/>
              <a:t>Continual testing activities must be carried out throughout the life cycle, This testing is the responsibility of Every software professional, and The software quality assurance group</a:t>
            </a:r>
          </a:p>
          <a:p>
            <a:r>
              <a:rPr lang="en-US" dirty="0" smtClean="0"/>
              <a:t>There is no separate testing phase</a:t>
            </a:r>
          </a:p>
          <a:p>
            <a:endParaRPr lang="en-US" dirty="0" smtClean="0"/>
          </a:p>
          <a:p>
            <a:r>
              <a:rPr lang="en-US" dirty="0" smtClean="0"/>
              <a:t>-Documentation Aspect: It is far too late to document after development and before delivery</a:t>
            </a:r>
          </a:p>
          <a:p>
            <a:r>
              <a:rPr lang="en-US" dirty="0" smtClean="0"/>
              <a:t>  Key individuals may leave before the documentation is complete, We cannot perform a phase without having the documentation of the previous phase, We cannot test without documentation, We cannot maintain without documentation</a:t>
            </a:r>
          </a:p>
          <a:p>
            <a:r>
              <a:rPr lang="en-US" dirty="0" smtClean="0"/>
              <a:t>Documentation activities must be performed in parallel with all other development and maintenance activities, There is no separate documentation phase</a:t>
            </a:r>
          </a:p>
          <a:p>
            <a:endParaRPr lang="en-US" dirty="0" smtClean="0"/>
          </a:p>
          <a:p>
            <a:endParaRPr lang="en-US" dirty="0" smtClean="0"/>
          </a:p>
          <a:p>
            <a:pPr defTabSz="990478">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3</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Structural</a:t>
            </a:r>
            <a:r>
              <a:rPr lang="en-US" baseline="0" dirty="0" smtClean="0"/>
              <a:t> Diagrams: to show the building blocks of your system, features that don’t change with time</a:t>
            </a:r>
          </a:p>
          <a:p>
            <a:r>
              <a:rPr lang="en-US" baseline="0" dirty="0" smtClean="0"/>
              <a:t>Behavioral Diagrams: to show how your system responds to requests or otherwise evolves over time</a:t>
            </a:r>
          </a:p>
          <a:p>
            <a:r>
              <a:rPr lang="en-US" baseline="0" dirty="0" smtClean="0"/>
              <a:t>Interaction Diagrams: a type of behavioral diagram, use to depict the exchange of messages within collaboration (a group of cooperating object) en route to accomplishing goal</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20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Object: unique,</a:t>
            </a:r>
            <a:r>
              <a:rPr lang="en-US" baseline="0" dirty="0" smtClean="0"/>
              <a:t> had size (width and height), color, etc. behavior (Air filter: cleaning the air)</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24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Abstraction:</a:t>
            </a:r>
            <a:r>
              <a:rPr lang="en-US" baseline="0" dirty="0" smtClean="0"/>
              <a:t> Map is a model of the world not the real one. A picture of electrical circuit only a representation, its different from the real circuit on the object.</a:t>
            </a:r>
          </a:p>
          <a:p>
            <a:r>
              <a:rPr lang="en-US" baseline="0" dirty="0" smtClean="0"/>
              <a:t>Show only what is important and not the irrelevant.</a:t>
            </a:r>
          </a:p>
          <a:p>
            <a:endParaRPr lang="en-US" baseline="0" dirty="0" smtClean="0"/>
          </a:p>
          <a:p>
            <a:r>
              <a:rPr lang="en-US" baseline="0" dirty="0" smtClean="0"/>
              <a:t>Encapsulation: a package so the object can be it self with its own identity, structure, and behavior. The operation (behavior) of an object are like a wall between its internal working and those other object. So one object is different from another.</a:t>
            </a:r>
          </a:p>
          <a:p>
            <a:r>
              <a:rPr lang="en-US" baseline="0" dirty="0" smtClean="0"/>
              <a:t>Example: air filter have on-off operation, so does TV, but still they are different object. You cannot break the encapsulation and change its internal so air filter can be a TV.</a:t>
            </a:r>
          </a:p>
          <a:p>
            <a:endParaRPr lang="en-US" baseline="0" dirty="0" smtClean="0"/>
          </a:p>
          <a:p>
            <a:r>
              <a:rPr lang="en-US" baseline="0" dirty="0" smtClean="0"/>
              <a:t>Information hiding: manufacturers of an air filter units try hard to hide how the unit works from the users, so the user only know how to turn on and off the unit without the need to know the inside works. If the manufacturer changes the internal workings of the unit without changing its controls (and it performs the same function) then the user don’t have to retrain themselves to use a new unit.</a:t>
            </a:r>
          </a:p>
          <a:p>
            <a:endParaRPr lang="en-US" baseline="0" dirty="0" smtClean="0"/>
          </a:p>
          <a:p>
            <a:r>
              <a:rPr lang="en-US" baseline="0" dirty="0" smtClean="0"/>
              <a:t>!</a:t>
            </a:r>
          </a:p>
          <a:p>
            <a:r>
              <a:rPr lang="en-US" baseline="0" dirty="0" smtClean="0"/>
              <a:t>Encapsulation and information hiding are use together when developing OO system and software. Don’t make the structure of your objects public. Public attributes often attract tinkerers make an unauthorized modification of the software</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25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Composition example: CPU</a:t>
            </a:r>
            <a:r>
              <a:rPr lang="en-US" baseline="0" dirty="0" smtClean="0"/>
              <a:t> is compose of Motherboard, Processor, Graphic Card, etc. If the CPU is broken down, the composing object become useless.</a:t>
            </a:r>
          </a:p>
          <a:p>
            <a:endParaRPr lang="en-US" baseline="0" dirty="0" smtClean="0"/>
          </a:p>
          <a:p>
            <a:r>
              <a:rPr lang="en-US" baseline="0" dirty="0" smtClean="0"/>
              <a:t>Aggregation example: holding company and subsidiary. If the holding company go bankrupt and cease to exist, the subsidiary’s </a:t>
            </a:r>
            <a:r>
              <a:rPr lang="en-US" baseline="0" dirty="0" err="1" smtClean="0"/>
              <a:t>lifewould</a:t>
            </a:r>
            <a:r>
              <a:rPr lang="en-US" baseline="0" dirty="0" smtClean="0"/>
              <a:t> continue as a standalone company.</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26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From the Dictionary of Object Technology (</a:t>
            </a:r>
            <a:r>
              <a:rPr lang="en-US" sz="1300" dirty="0" err="1" smtClean="0"/>
              <a:t>Firesmith</a:t>
            </a:r>
            <a:r>
              <a:rPr lang="en-US" sz="1300" dirty="0" smtClean="0"/>
              <a:t>, </a:t>
            </a:r>
            <a:r>
              <a:rPr lang="en-US" sz="1300" dirty="0" err="1" smtClean="0"/>
              <a:t>Eykholt</a:t>
            </a:r>
            <a:r>
              <a:rPr lang="en-US" sz="1300" dirty="0" smtClean="0"/>
              <a:t>,, 1995), hierarchy is: “Any ranking or ordering of abstractions into a tree-like structure.  Kinds: Aggregation hierarchy, class hierarchy, containment hierarchy, generalization hierarchy, inheritance hierarchy, partition hierarchy, specialization hierarchy, type hierarchy.”</a:t>
            </a:r>
          </a:p>
          <a:p>
            <a:r>
              <a:rPr lang="en-US" sz="1300" dirty="0" smtClean="0"/>
              <a:t>Hierarchy involves organizing something according to some particular order or rank (e.g., complexity, responsibility, etc.).  This organization is dependent on perspective.  Using a hierarchy to describe differences or variations of a particular concept provides for more descriptive and cohesive abstractions, as well as a better allocation of responsibility.</a:t>
            </a:r>
          </a:p>
          <a:p>
            <a:r>
              <a:rPr lang="en-US" sz="1300" dirty="0" smtClean="0"/>
              <a:t>In any one system, there may be multiple abstraction hierarchies (e.g., in a financial application, you may have different types of customers and accounts).</a:t>
            </a:r>
          </a:p>
          <a:p>
            <a:endParaRPr lang="en-US" dirty="0" smtClean="0"/>
          </a:p>
          <a:p>
            <a:r>
              <a:rPr lang="en-US" dirty="0" smtClean="0"/>
              <a:t>With generalization, we</a:t>
            </a:r>
            <a:r>
              <a:rPr lang="en-US" baseline="0" dirty="0" smtClean="0"/>
              <a:t> can reuse some generic features of the class</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27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generalization, we</a:t>
            </a:r>
            <a:r>
              <a:rPr lang="en-US" baseline="0" dirty="0" smtClean="0"/>
              <a:t> can reuse some generic features of the class</a:t>
            </a:r>
          </a:p>
          <a:p>
            <a:endParaRPr lang="en-US" baseline="0" dirty="0" smtClean="0"/>
          </a:p>
          <a:p>
            <a:r>
              <a:rPr lang="en-US" baseline="0" dirty="0" smtClean="0"/>
              <a:t>Polymorphism (poly: many, morph: form)</a:t>
            </a:r>
          </a:p>
          <a:p>
            <a:r>
              <a:rPr lang="en-US" baseline="0" dirty="0" smtClean="0"/>
              <a:t>Example: man and fish has operation name breath but they do it differently (different method)</a:t>
            </a:r>
          </a:p>
        </p:txBody>
      </p:sp>
      <p:sp>
        <p:nvSpPr>
          <p:cNvPr id="4" name="Slide Number Placeholder 3"/>
          <p:cNvSpPr>
            <a:spLocks noGrp="1"/>
          </p:cNvSpPr>
          <p:nvPr>
            <p:ph type="sldNum" sz="quarter" idx="10"/>
          </p:nvPr>
        </p:nvSpPr>
        <p:spPr/>
        <p:txBody>
          <a:bodyPr/>
          <a:lstStyle/>
          <a:p>
            <a:fld id="{03076ADE-63A9-47B9-9B91-087B20CC0717}" type="slidenum">
              <a:rPr lang="en-US" smtClean="0"/>
              <a:pPr/>
              <a:t>28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300" dirty="0" smtClean="0"/>
              <a:t>The name of a stereotype is shown in </a:t>
            </a:r>
            <a:r>
              <a:rPr lang="en-US" sz="1300" dirty="0" err="1" smtClean="0"/>
              <a:t>guillemets</a:t>
            </a:r>
            <a:r>
              <a:rPr lang="en-US" sz="1300" dirty="0" smtClean="0"/>
              <a:t> (</a:t>
            </a:r>
            <a:r>
              <a:rPr lang="en-US" sz="1300" dirty="0" err="1" smtClean="0"/>
              <a:t>e.g</a:t>
            </a:r>
            <a:r>
              <a:rPr lang="en-US" sz="1300" dirty="0" smtClean="0"/>
              <a:t>, &lt;&lt;stereotype name&gt;&gt;).  A unique icon may be defined for the stereotype and the new element may be modeled using the defined icon or the original icon with the stereotype name displayed, or both.</a:t>
            </a:r>
          </a:p>
          <a:p>
            <a:r>
              <a:rPr lang="en-US" sz="1300" dirty="0" smtClean="0"/>
              <a:t>Stereotypes can be applied to all modeling elements: classes, relationships, components, etc.  Each UML element can have at most one stereotype.</a:t>
            </a:r>
          </a:p>
          <a:p>
            <a:r>
              <a:rPr lang="en-US" sz="1300" dirty="0" smtClean="0"/>
              <a:t>Uses of stereotypes include: modifying code generation behavior, using a different or domain specific icon or color, anywhere an extension is needed or would be helpful in making a model more clear or useful</a:t>
            </a:r>
          </a:p>
          <a:p>
            <a:r>
              <a:rPr lang="en-US" sz="1300" dirty="0" smtClean="0"/>
              <a:t>Some stereotypes are already defined: &lt;&lt;actor&gt;&gt;, &lt;&lt;binds&gt;&gt;, &lt;&lt;uses&gt;&gt;, &lt;&lt;extends&gt;&gt;,&lt;&lt;entity&gt;&gt;, &lt;&lt;boundary&gt;&gt;, . . .</a:t>
            </a:r>
            <a:br>
              <a:rPr lang="en-US" sz="1300" dirty="0" smtClean="0"/>
            </a:br>
            <a:r>
              <a:rPr lang="en-US" sz="1300" dirty="0" smtClean="0"/>
              <a:t> (see latest UML documents for complete list).</a:t>
            </a:r>
          </a:p>
          <a:p>
            <a:r>
              <a:rPr lang="en-US" sz="1300" dirty="0" smtClean="0"/>
              <a:t>The above diagram provides three examples of the use of stereotypes: stereotyped class (&lt;&lt;boundary&gt;&gt; class), dependency (&lt;&lt;trace&gt;&gt; dependency), and node (&lt;&lt;processor&gt;&gt; node).</a:t>
            </a:r>
          </a:p>
          <a:p>
            <a:endParaRPr lang="en-US" dirty="0" smtClean="0"/>
          </a:p>
          <a:p>
            <a:r>
              <a:rPr lang="en-US" dirty="0" smtClean="0"/>
              <a:t>Persistence is a predefined UML property that can be applied to attributes, classes and objects.  It denotes whether or not the item’s state is retained when the instance is destroyed.</a:t>
            </a:r>
          </a:p>
          <a:p>
            <a:r>
              <a:rPr lang="en-US" dirty="0" smtClean="0"/>
              <a:t>Location is a predefined UML property that can be applied to classes and components.  For classes, it denotes what component the class resides in.  For components, it denotes what node the component resides on.</a:t>
            </a:r>
          </a:p>
          <a:p>
            <a:r>
              <a:rPr lang="en-US" dirty="0" smtClean="0"/>
              <a:t>Properties are often used for third-party tools, code generators, and to express language specific information.</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30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p:txBody>
      </p:sp>
      <p:sp>
        <p:nvSpPr>
          <p:cNvPr id="4" name="Slide Number Placeholder 3"/>
          <p:cNvSpPr>
            <a:spLocks noGrp="1"/>
          </p:cNvSpPr>
          <p:nvPr>
            <p:ph type="sldNum" sz="quarter" idx="10"/>
          </p:nvPr>
        </p:nvSpPr>
        <p:spPr/>
        <p:txBody>
          <a:bodyPr/>
          <a:lstStyle/>
          <a:p>
            <a:fld id="{03076ADE-63A9-47B9-9B91-087B20CC0717}" type="slidenum">
              <a:rPr lang="en-US" smtClean="0"/>
              <a:pPr/>
              <a:t>31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Drawing</a:t>
            </a:r>
            <a:r>
              <a:rPr lang="en-US" baseline="0" dirty="0" smtClean="0"/>
              <a:t> UML diagrams : Microsoft Visio</a:t>
            </a:r>
          </a:p>
          <a:p>
            <a:r>
              <a:rPr lang="en-US" baseline="0" dirty="0" smtClean="0"/>
              <a:t>Reverse Engineering : Borland Model Maker</a:t>
            </a:r>
          </a:p>
        </p:txBody>
      </p:sp>
      <p:sp>
        <p:nvSpPr>
          <p:cNvPr id="4" name="Slide Number Placeholder 3"/>
          <p:cNvSpPr>
            <a:spLocks noGrp="1"/>
          </p:cNvSpPr>
          <p:nvPr>
            <p:ph type="sldNum" sz="quarter" idx="10"/>
          </p:nvPr>
        </p:nvSpPr>
        <p:spPr/>
        <p:txBody>
          <a:bodyPr/>
          <a:lstStyle/>
          <a:p>
            <a:fld id="{03076ADE-63A9-47B9-9B91-087B20CC0717}" type="slidenum">
              <a:rPr lang="en-US" smtClean="0"/>
              <a:pPr/>
              <a:t>32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object-oriented version: The solid line around </a:t>
            </a:r>
            <a:r>
              <a:rPr lang="en-US" sz="2200" dirty="0" err="1" smtClean="0">
                <a:latin typeface="Courier New" pitchFamily="49" charset="0"/>
              </a:rPr>
              <a:t>accountBalance</a:t>
            </a:r>
            <a:r>
              <a:rPr lang="en-US" dirty="0" smtClean="0"/>
              <a:t> denotes that outside the object there is no knowledge of how </a:t>
            </a:r>
            <a:r>
              <a:rPr lang="en-US" sz="2200" dirty="0" err="1" smtClean="0">
                <a:latin typeface="Courier New" pitchFamily="49" charset="0"/>
              </a:rPr>
              <a:t>accountBalance</a:t>
            </a:r>
            <a:r>
              <a:rPr lang="en-US" dirty="0" smtClean="0"/>
              <a:t> is implemented </a:t>
            </a:r>
          </a:p>
          <a:p>
            <a:pPr lvl="1"/>
            <a:endParaRPr lang="en-US" dirty="0" smtClean="0"/>
          </a:p>
          <a:p>
            <a:r>
              <a:rPr lang="en-US" dirty="0" smtClean="0"/>
              <a:t>In the classical version: All the modules have details of the implementation of </a:t>
            </a:r>
            <a:r>
              <a:rPr lang="en-US" sz="2200" dirty="0" err="1" smtClean="0">
                <a:latin typeface="Courier New" pitchFamily="49" charset="0"/>
              </a:rPr>
              <a:t>account_balance</a:t>
            </a:r>
            <a:r>
              <a:rPr lang="en-US" sz="2200" dirty="0" smtClean="0"/>
              <a:t> </a:t>
            </a:r>
          </a:p>
          <a:p>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7</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UML is just a notation, it doesn’t tell you when to use which diagram. By using life</a:t>
            </a:r>
            <a:r>
              <a:rPr lang="en-US" baseline="0" dirty="0" smtClean="0"/>
              <a:t> cycles or methodology experts tries to point which diagram for which phase.</a:t>
            </a:r>
          </a:p>
          <a:p>
            <a:endParaRPr lang="en-US" baseline="0" dirty="0" smtClean="0"/>
          </a:p>
          <a:p>
            <a:r>
              <a:rPr lang="en-US" baseline="0" dirty="0" smtClean="0"/>
              <a:t>Choose or create your own methodology, every project is different, so it needs different approach and different methodology.</a:t>
            </a:r>
          </a:p>
          <a:p>
            <a:r>
              <a:rPr lang="en-US" baseline="0" dirty="0" smtClean="0"/>
              <a:t>Remember successful project happen because teams learn to work together. UML can be used as a mean of communication (documents, etc.) </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33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en-US" dirty="0" smtClean="0"/>
              <a:t>With information hiding, </a:t>
            </a:r>
            <a:r>
              <a:rPr lang="en-US" dirty="0" err="1" smtClean="0"/>
              <a:t>postdelivery</a:t>
            </a:r>
            <a:r>
              <a:rPr lang="en-US" dirty="0" smtClean="0"/>
              <a:t> maintenance is safer, The chances of a regression (</a:t>
            </a:r>
            <a:r>
              <a:rPr lang="en-US" sz="1300" dirty="0" smtClean="0"/>
              <a:t>reversion to earlier state</a:t>
            </a:r>
            <a:r>
              <a:rPr lang="en-US" dirty="0" smtClean="0"/>
              <a:t>) fault are reduced</a:t>
            </a:r>
          </a:p>
          <a:p>
            <a:endParaRPr lang="en-US" dirty="0" smtClean="0"/>
          </a:p>
          <a:p>
            <a:r>
              <a:rPr lang="en-US" dirty="0" smtClean="0"/>
              <a:t>Development is easier: Objects generally have physical counterparts, This simplifies modeling (a key aspect of the object-oriented paradigm)</a:t>
            </a:r>
          </a:p>
          <a:p>
            <a:endParaRPr lang="en-US" dirty="0" smtClean="0"/>
          </a:p>
          <a:p>
            <a:pPr defTabSz="990478">
              <a:defRPr/>
            </a:pPr>
            <a:r>
              <a:rPr lang="en-US" dirty="0" smtClean="0"/>
              <a:t>Well-designed objects are independent units:</a:t>
            </a:r>
          </a:p>
          <a:p>
            <a:r>
              <a:rPr lang="en-US" dirty="0" smtClean="0"/>
              <a:t>Everything that relates to the real-world object being modeled is in the object</a:t>
            </a:r>
            <a:r>
              <a:rPr lang="en-US" dirty="0" smtClean="0">
                <a:sym typeface="Wingdings" pitchFamily="2" charset="2"/>
              </a:rPr>
              <a:t> </a:t>
            </a:r>
            <a:r>
              <a:rPr lang="en-US" dirty="0" smtClean="0">
                <a:cs typeface="Arial" charset="0"/>
                <a:sym typeface="Wingdings" pitchFamily="2" charset="2"/>
              </a:rPr>
              <a:t>—</a:t>
            </a:r>
            <a:r>
              <a:rPr lang="en-US" dirty="0" smtClean="0">
                <a:sym typeface="Wingdings" pitchFamily="2" charset="2"/>
              </a:rPr>
              <a:t> </a:t>
            </a:r>
            <a:r>
              <a:rPr lang="en-US" dirty="0" smtClean="0"/>
              <a:t> </a:t>
            </a:r>
            <a:r>
              <a:rPr lang="en-US" i="1" dirty="0" smtClean="0"/>
              <a:t>encapsulation</a:t>
            </a:r>
          </a:p>
          <a:p>
            <a:r>
              <a:rPr lang="en-US" dirty="0" smtClean="0"/>
              <a:t>Communication is by sending </a:t>
            </a:r>
            <a:r>
              <a:rPr lang="en-US" i="1" dirty="0" smtClean="0"/>
              <a:t>messages</a:t>
            </a:r>
          </a:p>
          <a:p>
            <a:r>
              <a:rPr lang="en-US" dirty="0" smtClean="0"/>
              <a:t>This independence is enhanced by </a:t>
            </a:r>
            <a:r>
              <a:rPr lang="en-US" i="1" dirty="0" smtClean="0"/>
              <a:t>responsibility-driven design</a:t>
            </a:r>
            <a:r>
              <a:rPr lang="en-US" dirty="0" smtClean="0"/>
              <a:t> </a:t>
            </a:r>
          </a:p>
          <a:p>
            <a:endParaRPr lang="en-US" dirty="0" smtClean="0"/>
          </a:p>
          <a:p>
            <a:r>
              <a:rPr lang="en-US" dirty="0" smtClean="0"/>
              <a:t>A classical product conceptually consists of a single unit (although it is implemented as a set of modules)</a:t>
            </a:r>
          </a:p>
          <a:p>
            <a:pPr lvl="1"/>
            <a:r>
              <a:rPr lang="en-US" dirty="0" smtClean="0"/>
              <a:t>The object-oriented paradigm reduces complexity because the product generally consists of independent units</a:t>
            </a:r>
          </a:p>
          <a:p>
            <a:endParaRPr lang="en-US" dirty="0" smtClean="0"/>
          </a:p>
          <a:p>
            <a:r>
              <a:rPr lang="en-US" dirty="0" smtClean="0"/>
              <a:t>The object-oriented paradigm promotes reuse</a:t>
            </a:r>
          </a:p>
          <a:p>
            <a:pPr lvl="1"/>
            <a:r>
              <a:rPr lang="en-US" dirty="0" smtClean="0"/>
              <a:t>Objects are independent entities</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3076ADE-63A9-47B9-9B91-087B20CC0717}" type="slidenum">
              <a:rPr lang="en-US" smtClean="0"/>
              <a:pPr/>
              <a:t>8</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Hati-hati</a:t>
            </a:r>
            <a:r>
              <a:rPr lang="en-US" dirty="0" smtClean="0"/>
              <a:t>,</a:t>
            </a:r>
            <a:r>
              <a:rPr lang="en-US" baseline="0" dirty="0" smtClean="0"/>
              <a:t> </a:t>
            </a:r>
            <a:r>
              <a:rPr lang="en-US" baseline="0" dirty="0" err="1" smtClean="0"/>
              <a:t>bedakan</a:t>
            </a:r>
            <a:r>
              <a:rPr lang="en-US" baseline="0" dirty="0" smtClean="0"/>
              <a:t> modeling, </a:t>
            </a:r>
            <a:r>
              <a:rPr lang="en-US" baseline="0" dirty="0" err="1" smtClean="0"/>
              <a:t>metodologi</a:t>
            </a:r>
            <a:r>
              <a:rPr lang="en-US" baseline="0" dirty="0" smtClean="0"/>
              <a:t>, </a:t>
            </a:r>
            <a:r>
              <a:rPr lang="en-US" baseline="0" dirty="0" err="1" smtClean="0"/>
              <a:t>dan</a:t>
            </a:r>
            <a:r>
              <a:rPr lang="en-US" baseline="0" dirty="0" smtClean="0"/>
              <a:t> programming paradigm.</a:t>
            </a:r>
          </a:p>
          <a:p>
            <a:r>
              <a:rPr lang="en-US" baseline="0" dirty="0" err="1" smtClean="0"/>
              <a:t>Pertemuan</a:t>
            </a:r>
            <a:r>
              <a:rPr lang="en-US" baseline="0" dirty="0" smtClean="0"/>
              <a:t> </a:t>
            </a:r>
            <a:r>
              <a:rPr lang="en-US" baseline="0" dirty="0" err="1" smtClean="0"/>
              <a:t>kemarin</a:t>
            </a:r>
            <a:r>
              <a:rPr lang="en-US" baseline="0" dirty="0" smtClean="0"/>
              <a:t> </a:t>
            </a:r>
            <a:r>
              <a:rPr lang="en-US" baseline="0" dirty="0" err="1" smtClean="0"/>
              <a:t>disebutkan</a:t>
            </a:r>
            <a:r>
              <a:rPr lang="en-US" baseline="0" dirty="0" smtClean="0"/>
              <a:t> </a:t>
            </a:r>
            <a:r>
              <a:rPr lang="en-US" baseline="0" dirty="0" err="1" smtClean="0"/>
              <a:t>sedikit</a:t>
            </a:r>
            <a:r>
              <a:rPr lang="en-US" baseline="0" dirty="0" smtClean="0"/>
              <a:t> </a:t>
            </a:r>
            <a:r>
              <a:rPr lang="en-US" baseline="0" dirty="0" err="1" smtClean="0"/>
              <a:t>tentang</a:t>
            </a:r>
            <a:r>
              <a:rPr lang="en-US" baseline="0" dirty="0" smtClean="0"/>
              <a:t> agile programming </a:t>
            </a:r>
            <a:r>
              <a:rPr lang="en-US" baseline="0" dirty="0" err="1" smtClean="0"/>
              <a:t>dan</a:t>
            </a:r>
            <a:r>
              <a:rPr lang="en-US" baseline="0" dirty="0" smtClean="0"/>
              <a:t> extreme programming, </a:t>
            </a:r>
            <a:r>
              <a:rPr lang="en-US" baseline="0" dirty="0" err="1" smtClean="0"/>
              <a:t>ini</a:t>
            </a:r>
            <a:r>
              <a:rPr lang="en-US" baseline="0" dirty="0" smtClean="0"/>
              <a:t> </a:t>
            </a:r>
            <a:r>
              <a:rPr lang="en-US" baseline="0" dirty="0" err="1" smtClean="0"/>
              <a:t>bukan</a:t>
            </a:r>
            <a:r>
              <a:rPr lang="en-US" baseline="0" dirty="0" smtClean="0"/>
              <a:t> programming paradigm </a:t>
            </a:r>
            <a:r>
              <a:rPr lang="en-US" baseline="0" dirty="0" err="1" smtClean="0"/>
              <a:t>melainkan</a:t>
            </a:r>
            <a:r>
              <a:rPr lang="en-US" baseline="0" dirty="0" smtClean="0"/>
              <a:t> </a:t>
            </a:r>
            <a:r>
              <a:rPr lang="en-US" baseline="0" dirty="0" err="1" smtClean="0"/>
              <a:t>metodologi</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12</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a map is a model of the world</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14</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After </a:t>
            </a:r>
            <a:r>
              <a:rPr lang="en-US" sz="1300" dirty="0" smtClean="0">
                <a:hlinkClick r:id="rId3" tooltip="Rational Software"/>
              </a:rPr>
              <a:t>Rational Software Corporation</a:t>
            </a:r>
            <a:r>
              <a:rPr lang="en-US" sz="1300" dirty="0" smtClean="0"/>
              <a:t> hired </a:t>
            </a:r>
            <a:r>
              <a:rPr lang="en-US" sz="1300" dirty="0" smtClean="0">
                <a:hlinkClick r:id="rId4" tooltip="James Rumbaugh"/>
              </a:rPr>
              <a:t>James </a:t>
            </a:r>
            <a:r>
              <a:rPr lang="en-US" sz="1300" dirty="0" err="1" smtClean="0">
                <a:hlinkClick r:id="rId4" tooltip="James Rumbaugh"/>
              </a:rPr>
              <a:t>Rumbaugh</a:t>
            </a:r>
            <a:r>
              <a:rPr lang="en-US" sz="1300" dirty="0" smtClean="0"/>
              <a:t> from </a:t>
            </a:r>
            <a:r>
              <a:rPr lang="en-US" sz="1300" dirty="0" smtClean="0">
                <a:hlinkClick r:id="rId5" tooltip="General Electric"/>
              </a:rPr>
              <a:t>General Electric</a:t>
            </a:r>
            <a:r>
              <a:rPr lang="en-US" sz="1300" dirty="0" smtClean="0"/>
              <a:t> in 1994, the company became the source for the two most popular </a:t>
            </a:r>
            <a:r>
              <a:rPr lang="en-US" sz="1300" dirty="0" smtClean="0">
                <a:hlinkClick r:id="rId6" tooltip="Object-oriented"/>
              </a:rPr>
              <a:t>object-oriented</a:t>
            </a:r>
            <a:r>
              <a:rPr lang="en-US" sz="1300" dirty="0" smtClean="0"/>
              <a:t> modeling approaches of the day: </a:t>
            </a:r>
            <a:r>
              <a:rPr lang="en-US" sz="1300" dirty="0" err="1" smtClean="0"/>
              <a:t>Rumbaugh's</a:t>
            </a:r>
            <a:r>
              <a:rPr lang="en-US" sz="1300" dirty="0" smtClean="0"/>
              <a:t> Object Modeling technique, which was better for </a:t>
            </a:r>
            <a:r>
              <a:rPr lang="en-US" sz="1300" dirty="0" smtClean="0">
                <a:hlinkClick r:id="rId7" tooltip="Object-oriented analysis"/>
              </a:rPr>
              <a:t>object-oriented analysis</a:t>
            </a:r>
            <a:r>
              <a:rPr lang="en-US" sz="1300" dirty="0" smtClean="0"/>
              <a:t> (OOA), and </a:t>
            </a:r>
            <a:r>
              <a:rPr lang="en-US" sz="1300" dirty="0" smtClean="0">
                <a:hlinkClick r:id="rId8" tooltip="Grady Booch"/>
              </a:rPr>
              <a:t>Grady </a:t>
            </a:r>
            <a:r>
              <a:rPr lang="en-US" sz="1300" dirty="0" err="1" smtClean="0">
                <a:hlinkClick r:id="rId8" tooltip="Grady Booch"/>
              </a:rPr>
              <a:t>Booch</a:t>
            </a:r>
            <a:r>
              <a:rPr lang="en-US" sz="1300" dirty="0" err="1" smtClean="0"/>
              <a:t>'s</a:t>
            </a:r>
            <a:r>
              <a:rPr lang="en-US" sz="1300" dirty="0" smtClean="0"/>
              <a:t> </a:t>
            </a:r>
            <a:r>
              <a:rPr lang="en-US" sz="1300" dirty="0" err="1" smtClean="0">
                <a:hlinkClick r:id="rId9" tooltip="Booch method"/>
              </a:rPr>
              <a:t>Booch</a:t>
            </a:r>
            <a:r>
              <a:rPr lang="en-US" sz="1300" dirty="0" smtClean="0">
                <a:hlinkClick r:id="rId9" tooltip="Booch method"/>
              </a:rPr>
              <a:t> method</a:t>
            </a:r>
            <a:r>
              <a:rPr lang="en-US" sz="1300" dirty="0" smtClean="0"/>
              <a:t>, which was better for </a:t>
            </a:r>
            <a:r>
              <a:rPr lang="en-US" sz="1300" dirty="0" smtClean="0">
                <a:hlinkClick r:id="rId10" tooltip="Object-oriented design"/>
              </a:rPr>
              <a:t>object-oriented design</a:t>
            </a:r>
            <a:r>
              <a:rPr lang="en-US" sz="1300" dirty="0" smtClean="0"/>
              <a:t> (OOD). </a:t>
            </a:r>
          </a:p>
          <a:p>
            <a:r>
              <a:rPr lang="en-US" sz="1300" dirty="0" err="1" smtClean="0">
                <a:hlinkClick r:id="rId11" tooltip="Ivar Jacobson"/>
              </a:rPr>
              <a:t>Ivar</a:t>
            </a:r>
            <a:r>
              <a:rPr lang="en-US" sz="1300" dirty="0" smtClean="0">
                <a:hlinkClick r:id="rId11" tooltip="Ivar Jacobson"/>
              </a:rPr>
              <a:t> Jacobson</a:t>
            </a:r>
            <a:r>
              <a:rPr lang="en-US" sz="1300" dirty="0" smtClean="0"/>
              <a:t>, the creator of the </a:t>
            </a:r>
            <a:r>
              <a:rPr lang="en-US" sz="1300" dirty="0" smtClean="0">
                <a:hlinkClick r:id="rId12" tooltip="Object-oriented software engineering"/>
              </a:rPr>
              <a:t>object-oriented software engineering</a:t>
            </a:r>
            <a:r>
              <a:rPr lang="en-US" sz="1300" dirty="0" smtClean="0"/>
              <a:t> (OOSE) method. He led the effort to make UML suitable for business modeling and tying system development to use cases.</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After </a:t>
            </a:r>
            <a:r>
              <a:rPr lang="en-US" sz="1300" dirty="0" smtClean="0">
                <a:hlinkClick r:id="rId3" tooltip="Rational Software"/>
              </a:rPr>
              <a:t>Rational Software Corporation</a:t>
            </a:r>
            <a:r>
              <a:rPr lang="en-US" sz="1300" dirty="0" smtClean="0"/>
              <a:t> hired </a:t>
            </a:r>
            <a:r>
              <a:rPr lang="en-US" sz="1300" dirty="0" smtClean="0">
                <a:hlinkClick r:id="rId4" tooltip="James Rumbaugh"/>
              </a:rPr>
              <a:t>James </a:t>
            </a:r>
            <a:r>
              <a:rPr lang="en-US" sz="1300" dirty="0" err="1" smtClean="0">
                <a:hlinkClick r:id="rId4" tooltip="James Rumbaugh"/>
              </a:rPr>
              <a:t>Rumbaugh</a:t>
            </a:r>
            <a:r>
              <a:rPr lang="en-US" sz="1300" dirty="0" smtClean="0"/>
              <a:t> from </a:t>
            </a:r>
            <a:r>
              <a:rPr lang="en-US" sz="1300" dirty="0" smtClean="0">
                <a:hlinkClick r:id="rId5" tooltip="General Electric"/>
              </a:rPr>
              <a:t>General Electric</a:t>
            </a:r>
            <a:r>
              <a:rPr lang="en-US" sz="1300" dirty="0" smtClean="0"/>
              <a:t> in 1994, the company became the source for the two most popular </a:t>
            </a:r>
            <a:r>
              <a:rPr lang="en-US" sz="1300" dirty="0" smtClean="0">
                <a:hlinkClick r:id="rId6" tooltip="Object-oriented"/>
              </a:rPr>
              <a:t>object-oriented</a:t>
            </a:r>
            <a:r>
              <a:rPr lang="en-US" sz="1300" dirty="0" smtClean="0"/>
              <a:t> modeling approaches of the day: </a:t>
            </a:r>
            <a:r>
              <a:rPr lang="en-US" sz="1300" dirty="0" err="1" smtClean="0"/>
              <a:t>Rumbaugh's</a:t>
            </a:r>
            <a:r>
              <a:rPr lang="en-US" sz="1300" dirty="0" smtClean="0"/>
              <a:t> Object Modeling technique, which was better for </a:t>
            </a:r>
            <a:r>
              <a:rPr lang="en-US" sz="1300" dirty="0" smtClean="0">
                <a:hlinkClick r:id="rId7" tooltip="Object-oriented analysis"/>
              </a:rPr>
              <a:t>object-oriented analysis</a:t>
            </a:r>
            <a:r>
              <a:rPr lang="en-US" sz="1300" dirty="0" smtClean="0"/>
              <a:t> (OOA), and </a:t>
            </a:r>
            <a:r>
              <a:rPr lang="en-US" sz="1300" dirty="0" smtClean="0">
                <a:hlinkClick r:id="rId8" tooltip="Grady Booch"/>
              </a:rPr>
              <a:t>Grady </a:t>
            </a:r>
            <a:r>
              <a:rPr lang="en-US" sz="1300" dirty="0" err="1" smtClean="0">
                <a:hlinkClick r:id="rId8" tooltip="Grady Booch"/>
              </a:rPr>
              <a:t>Booch</a:t>
            </a:r>
            <a:r>
              <a:rPr lang="en-US" sz="1300" dirty="0" err="1" smtClean="0"/>
              <a:t>'s</a:t>
            </a:r>
            <a:r>
              <a:rPr lang="en-US" sz="1300" dirty="0" smtClean="0"/>
              <a:t> </a:t>
            </a:r>
            <a:r>
              <a:rPr lang="en-US" sz="1300" dirty="0" err="1" smtClean="0">
                <a:hlinkClick r:id="rId9" tooltip="Booch method"/>
              </a:rPr>
              <a:t>Booch</a:t>
            </a:r>
            <a:r>
              <a:rPr lang="en-US" sz="1300" dirty="0" smtClean="0">
                <a:hlinkClick r:id="rId9" tooltip="Booch method"/>
              </a:rPr>
              <a:t> method</a:t>
            </a:r>
            <a:r>
              <a:rPr lang="en-US" sz="1300" dirty="0" smtClean="0"/>
              <a:t>, which was better for </a:t>
            </a:r>
            <a:r>
              <a:rPr lang="en-US" sz="1300" dirty="0" smtClean="0">
                <a:hlinkClick r:id="rId10" tooltip="Object-oriented design"/>
              </a:rPr>
              <a:t>object-oriented design</a:t>
            </a:r>
            <a:r>
              <a:rPr lang="en-US" sz="1300" dirty="0" smtClean="0"/>
              <a:t> (OOD). </a:t>
            </a:r>
          </a:p>
          <a:p>
            <a:r>
              <a:rPr lang="en-US" sz="1300" dirty="0" err="1" smtClean="0">
                <a:hlinkClick r:id="rId11" tooltip="Ivar Jacobson"/>
              </a:rPr>
              <a:t>Ivar</a:t>
            </a:r>
            <a:r>
              <a:rPr lang="en-US" sz="1300" dirty="0" smtClean="0">
                <a:hlinkClick r:id="rId11" tooltip="Ivar Jacobson"/>
              </a:rPr>
              <a:t> Jacobson</a:t>
            </a:r>
            <a:r>
              <a:rPr lang="en-US" sz="1300" dirty="0" smtClean="0"/>
              <a:t>, the creator of the </a:t>
            </a:r>
            <a:r>
              <a:rPr lang="en-US" sz="1300" dirty="0" smtClean="0">
                <a:hlinkClick r:id="rId12" tooltip="Object-oriented software engineering"/>
              </a:rPr>
              <a:t>object-oriented software engineering</a:t>
            </a:r>
            <a:r>
              <a:rPr lang="en-US" sz="1300" dirty="0" smtClean="0"/>
              <a:t> (OOSE) method. He led the effort to make UML suitable for business modeling and tying system development to use cases.</a:t>
            </a:r>
          </a:p>
          <a:p>
            <a:endParaRPr lang="en-US" sz="1300" dirty="0" smtClean="0"/>
          </a:p>
          <a:p>
            <a:r>
              <a:rPr lang="en-US" sz="1300" dirty="0" smtClean="0"/>
              <a:t>Object Management Group (OMG), is a consortium of over 800 companies dedicated to developing vendor-independent specifications for the software industries.</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17</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at least 13 official UML diagrams</a:t>
            </a:r>
            <a:r>
              <a:rPr lang="en-US" baseline="0" dirty="0" smtClean="0"/>
              <a:t> (the sums varies every time) and several semiofficial diagrams.</a:t>
            </a:r>
          </a:p>
          <a:p>
            <a:endParaRPr lang="en-US" baseline="0" dirty="0" smtClean="0"/>
          </a:p>
          <a:p>
            <a:r>
              <a:rPr lang="en-US" baseline="0" dirty="0" smtClean="0"/>
              <a:t>Confusion can emerges because UML usually allows you to place elements from one diagram on another if the situation warrants. And the same diagram form, when used for a different purpose, could be considered a different diagram.</a:t>
            </a:r>
            <a:endParaRPr lang="en-US" dirty="0"/>
          </a:p>
        </p:txBody>
      </p:sp>
      <p:sp>
        <p:nvSpPr>
          <p:cNvPr id="4" name="Slide Number Placeholder 3"/>
          <p:cNvSpPr>
            <a:spLocks noGrp="1"/>
          </p:cNvSpPr>
          <p:nvPr>
            <p:ph type="sldNum" sz="quarter" idx="10"/>
          </p:nvPr>
        </p:nvSpPr>
        <p:spPr/>
        <p:txBody>
          <a:bodyPr/>
          <a:lstStyle/>
          <a:p>
            <a:fld id="{03076ADE-63A9-47B9-9B91-087B20CC0717}" type="slidenum">
              <a:rPr lang="en-US" smtClean="0"/>
              <a:pPr/>
              <a:t>18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19" name="Footer Placeholder 18"/>
          <p:cNvSpPr>
            <a:spLocks noGrp="1"/>
          </p:cNvSpPr>
          <p:nvPr>
            <p:ph type="ftr" sz="quarter" idx="11"/>
          </p:nvPr>
        </p:nvSpPr>
        <p:spPr/>
        <p:txBody>
          <a:bodyPr/>
          <a:lstStyle/>
          <a:p>
            <a:endParaRPr kumimoji="0" lang="en-US" dirty="0"/>
          </a:p>
        </p:txBody>
      </p:sp>
      <p:sp>
        <p:nvSpPr>
          <p:cNvPr id="27" name="Slide Number Placeholder 26"/>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overrideClrMapping bg1="dk1" tx1="lt1" bg2="dk2" tx2="lt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4" name="Footer Placeholder 3"/>
          <p:cNvSpPr>
            <a:spLocks noGrp="1"/>
          </p:cNvSpPr>
          <p:nvPr>
            <p:ph type="ftr" sz="quarter" idx="11"/>
          </p:nvPr>
        </p:nvSpPr>
        <p:spPr/>
        <p:txBody>
          <a:bodyPr/>
          <a:lstStyle/>
          <a:p>
            <a:endParaRPr kumimoji="0" lang="en-US" dirty="0"/>
          </a:p>
        </p:txBody>
      </p:sp>
      <p:sp>
        <p:nvSpPr>
          <p:cNvPr id="5" name="Slide Number Placeholder 4"/>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3" name="Footer Placeholder 2"/>
          <p:cNvSpPr>
            <a:spLocks noGrp="1"/>
          </p:cNvSpPr>
          <p:nvPr>
            <p:ph type="ftr" sz="quarter" idx="11"/>
          </p:nvPr>
        </p:nvSpPr>
        <p:spPr/>
        <p:txBody>
          <a:bodyPr/>
          <a:lstStyle/>
          <a:p>
            <a:endParaRPr kumimoji="0" lang="en-US" dirty="0"/>
          </a:p>
        </p:txBody>
      </p:sp>
      <p:sp>
        <p:nvSpPr>
          <p:cNvPr id="4" name="Slide Number Placeholder 3"/>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D2E57653-3E58-4892-A7ED-712530ACC680}" type="slidenum">
              <a:rPr kumimoji="0" lang="en-US" smtClean="0"/>
              <a:pPr/>
              <a:t>‹#›</a:t>
            </a:fld>
            <a:endParaRPr kumimoji="0" lang="en-US" dirty="0"/>
          </a:p>
        </p:txBody>
      </p:sp>
    </p:spTree>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1ABA4E-CD72-497B-97AA-7213B3980F60}" type="datetimeFigureOut">
              <a:rPr lang="en-US" smtClean="0"/>
              <a:pPr/>
              <a:t>12/22/2008</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a:xfrm>
            <a:off x="8077200" y="6356350"/>
            <a:ext cx="609600" cy="365125"/>
          </a:xfrm>
        </p:spPr>
        <p:txBody>
          <a:bodyPr/>
          <a:lstStyle/>
          <a:p>
            <a:fld id="{D2E57653-3E58-4892-A7ED-712530ACC680}" type="slidenum">
              <a:rPr kumimoji="0" lang="en-US" smtClean="0"/>
              <a:pPr/>
              <a:t>‹#›</a:t>
            </a:fld>
            <a:endParaRPr kumimoji="0"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1ABA4E-CD72-497B-97AA-7213B3980F60}" type="datetimeFigureOut">
              <a:rPr lang="en-US" smtClean="0"/>
              <a:pPr/>
              <a:t>12/22/2008</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kumimoji="0"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2E57653-3E58-4892-A7ED-712530ACC680}" type="slidenum">
              <a:rPr kumimoji="0" lang="en-US" smtClean="0"/>
              <a:pPr/>
              <a:t>‹#›</a:t>
            </a:fld>
            <a:endParaRPr kumimoji="0"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33400" y="1371600"/>
            <a:ext cx="7851648" cy="1828800"/>
          </a:xfrm>
        </p:spPr>
        <p:txBody>
          <a:bodyPr>
            <a:normAutofit fontScale="90000"/>
          </a:bodyPr>
          <a:lstStyle/>
          <a:p>
            <a:r>
              <a:rPr lang="en-US" sz="4900" dirty="0" smtClean="0"/>
              <a:t>Object-Oriented Theory &amp; Design</a:t>
            </a:r>
            <a:br>
              <a:rPr lang="en-US" sz="4900" dirty="0" smtClean="0"/>
            </a:br>
            <a:r>
              <a:rPr lang="en-US" sz="2700" dirty="0" smtClean="0"/>
              <a:t>(</a:t>
            </a:r>
            <a:r>
              <a:rPr lang="en-US" sz="2700" dirty="0" err="1" smtClean="0"/>
              <a:t>Teori</a:t>
            </a:r>
            <a:r>
              <a:rPr lang="en-US" sz="2700" dirty="0" smtClean="0"/>
              <a:t> </a:t>
            </a:r>
            <a:r>
              <a:rPr lang="en-US" sz="2700" dirty="0" err="1" smtClean="0"/>
              <a:t>dan</a:t>
            </a:r>
            <a:r>
              <a:rPr lang="en-US" sz="2700" dirty="0" smtClean="0"/>
              <a:t> </a:t>
            </a:r>
            <a:r>
              <a:rPr lang="en-US" sz="2700" dirty="0" err="1" smtClean="0"/>
              <a:t>Desain</a:t>
            </a:r>
            <a:r>
              <a:rPr lang="en-US" sz="2700" dirty="0" smtClean="0"/>
              <a:t> </a:t>
            </a:r>
            <a:r>
              <a:rPr lang="en-US" sz="2700" dirty="0" err="1" smtClean="0"/>
              <a:t>berorientasi</a:t>
            </a:r>
            <a:r>
              <a:rPr lang="en-US" sz="2700" dirty="0" smtClean="0"/>
              <a:t> </a:t>
            </a:r>
            <a:r>
              <a:rPr lang="en-US" sz="2700" dirty="0" err="1" smtClean="0"/>
              <a:t>objek</a:t>
            </a:r>
            <a:r>
              <a:rPr lang="en-US" sz="2700" dirty="0" smtClean="0"/>
              <a:t>)</a:t>
            </a:r>
            <a:endParaRPr lang="en-US" sz="2700" dirty="0"/>
          </a:p>
        </p:txBody>
      </p:sp>
      <p:sp>
        <p:nvSpPr>
          <p:cNvPr id="5" name="Subtitle 2"/>
          <p:cNvSpPr>
            <a:spLocks noGrp="1"/>
          </p:cNvSpPr>
          <p:nvPr>
            <p:ph type="subTitle" idx="1"/>
          </p:nvPr>
        </p:nvSpPr>
        <p:spPr>
          <a:xfrm>
            <a:off x="533400" y="6172200"/>
            <a:ext cx="7854696" cy="533400"/>
          </a:xfrm>
        </p:spPr>
        <p:txBody>
          <a:bodyPr/>
          <a:lstStyle/>
          <a:p>
            <a:r>
              <a:rPr lang="en-US" dirty="0" smtClean="0"/>
              <a:t>Introduction to Object-oriented Paradigm and UML</a:t>
            </a:r>
            <a:endParaRPr lang="en-US" dirty="0"/>
          </a:p>
        </p:txBody>
      </p:sp>
      <p:sp>
        <p:nvSpPr>
          <p:cNvPr id="6" name="Subtitle 2"/>
          <p:cNvSpPr txBox="1">
            <a:spLocks/>
          </p:cNvSpPr>
          <p:nvPr/>
        </p:nvSpPr>
        <p:spPr>
          <a:xfrm>
            <a:off x="0" y="0"/>
            <a:ext cx="3200400" cy="533400"/>
          </a:xfrm>
          <a:prstGeom prst="rect">
            <a:avLst/>
          </a:prstGeom>
        </p:spPr>
        <p:txBody>
          <a:bodyPr vert="horz" lIns="0" rIns="18288">
            <a:norm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2600" b="0" i="0" u="none" strike="noStrike" kern="1200" cap="none" spc="0" normalizeH="0" baseline="0" noProof="0" smtClean="0">
                <a:ln>
                  <a:noFill/>
                </a:ln>
                <a:solidFill>
                  <a:schemeClr val="tx1"/>
                </a:solidFill>
                <a:effectLst/>
                <a:uLnTx/>
                <a:uFillTx/>
                <a:latin typeface="+mn-lt"/>
                <a:ea typeface="+mn-ea"/>
                <a:cs typeface="+mn-cs"/>
              </a:rPr>
              <a:t>Antonius Hendrik</a:t>
            </a: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14400"/>
            <a:ext cx="8229600" cy="1143000"/>
          </a:xfrm>
        </p:spPr>
        <p:txBody>
          <a:bodyPr>
            <a:normAutofit fontScale="90000"/>
          </a:bodyPr>
          <a:lstStyle/>
          <a:p>
            <a:r>
              <a:rPr lang="en-US" dirty="0" err="1" smtClean="0"/>
              <a:t>Tugas</a:t>
            </a:r>
            <a:r>
              <a:rPr lang="en-US" dirty="0" smtClean="0"/>
              <a:t> (</a:t>
            </a:r>
            <a:r>
              <a:rPr lang="en-US" dirty="0" err="1" smtClean="0"/>
              <a:t>Dikumpulkan</a:t>
            </a:r>
            <a:r>
              <a:rPr lang="en-US" dirty="0" smtClean="0"/>
              <a:t> 2 </a:t>
            </a:r>
            <a:r>
              <a:rPr lang="en-US" dirty="0" err="1" smtClean="0"/>
              <a:t>minggu</a:t>
            </a:r>
            <a:r>
              <a:rPr lang="en-US" dirty="0" smtClean="0"/>
              <a:t> </a:t>
            </a:r>
            <a:r>
              <a:rPr lang="en-US" dirty="0" err="1" smtClean="0"/>
              <a:t>setelah</a:t>
            </a:r>
            <a:r>
              <a:rPr lang="en-US" dirty="0" smtClean="0"/>
              <a:t> </a:t>
            </a:r>
            <a:r>
              <a:rPr lang="en-US" dirty="0" err="1" smtClean="0"/>
              <a:t>pertemuan</a:t>
            </a:r>
            <a:r>
              <a:rPr lang="en-US" dirty="0" smtClean="0"/>
              <a:t> </a:t>
            </a:r>
            <a:r>
              <a:rPr lang="en-US" dirty="0" err="1" smtClean="0"/>
              <a:t>sekarang</a:t>
            </a:r>
            <a:r>
              <a:rPr lang="en-US" dirty="0" smtClean="0"/>
              <a:t>)</a:t>
            </a:r>
            <a:endParaRPr lang="en-US" dirty="0"/>
          </a:p>
        </p:txBody>
      </p:sp>
      <p:sp>
        <p:nvSpPr>
          <p:cNvPr id="2" name="Content Placeholder 1"/>
          <p:cNvSpPr>
            <a:spLocks noGrp="1"/>
          </p:cNvSpPr>
          <p:nvPr>
            <p:ph idx="1"/>
          </p:nvPr>
        </p:nvSpPr>
        <p:spPr>
          <a:xfrm>
            <a:off x="457200" y="2133600"/>
            <a:ext cx="8229600" cy="5148072"/>
          </a:xfrm>
        </p:spPr>
        <p:txBody>
          <a:bodyPr>
            <a:normAutofit/>
          </a:bodyPr>
          <a:lstStyle/>
          <a:p>
            <a:pPr>
              <a:buNone/>
            </a:pPr>
            <a:r>
              <a:rPr lang="en-US" sz="2400" dirty="0" err="1" smtClean="0"/>
              <a:t>Buatlah</a:t>
            </a:r>
            <a:r>
              <a:rPr lang="en-US" sz="2400" dirty="0" smtClean="0"/>
              <a:t> </a:t>
            </a:r>
            <a:r>
              <a:rPr lang="en-US" sz="2400" dirty="0" err="1" smtClean="0"/>
              <a:t>sebuah</a:t>
            </a:r>
            <a:r>
              <a:rPr lang="en-US" sz="2400" dirty="0" smtClean="0"/>
              <a:t> </a:t>
            </a:r>
            <a:r>
              <a:rPr lang="en-US" sz="2400" dirty="0" err="1" smtClean="0"/>
              <a:t>makalah</a:t>
            </a:r>
            <a:r>
              <a:rPr lang="en-US" sz="2400" dirty="0" smtClean="0"/>
              <a:t> </a:t>
            </a:r>
            <a:r>
              <a:rPr lang="en-US" sz="2400" dirty="0" err="1" smtClean="0"/>
              <a:t>singkat</a:t>
            </a:r>
            <a:r>
              <a:rPr lang="en-US" sz="2400" dirty="0" smtClean="0"/>
              <a:t> </a:t>
            </a:r>
            <a:r>
              <a:rPr lang="en-US" sz="2400" dirty="0" err="1" smtClean="0"/>
              <a:t>mengenai</a:t>
            </a:r>
            <a:r>
              <a:rPr lang="en-US" sz="2400" dirty="0" smtClean="0"/>
              <a:t>:</a:t>
            </a:r>
          </a:p>
          <a:p>
            <a:pPr marL="624078" indent="-514350">
              <a:buAutoNum type="arabicPeriod"/>
            </a:pPr>
            <a:r>
              <a:rPr lang="en-US" sz="2400" dirty="0" err="1" smtClean="0"/>
              <a:t>Apakah</a:t>
            </a:r>
            <a:r>
              <a:rPr lang="en-US" sz="2400" dirty="0" smtClean="0"/>
              <a:t> Object-Oriented </a:t>
            </a:r>
            <a:r>
              <a:rPr lang="en-US" sz="2400" dirty="0" err="1" smtClean="0"/>
              <a:t>adalah</a:t>
            </a:r>
            <a:r>
              <a:rPr lang="en-US" sz="2400" dirty="0" smtClean="0"/>
              <a:t> </a:t>
            </a:r>
            <a:r>
              <a:rPr lang="en-US" sz="2400" dirty="0" err="1" smtClean="0"/>
              <a:t>paradigma</a:t>
            </a:r>
            <a:r>
              <a:rPr lang="en-US" sz="2400" dirty="0" smtClean="0"/>
              <a:t> </a:t>
            </a:r>
            <a:r>
              <a:rPr lang="en-US" sz="2400" dirty="0" err="1" smtClean="0"/>
              <a:t>pemrograman</a:t>
            </a:r>
            <a:r>
              <a:rPr lang="en-US" sz="2400" dirty="0" smtClean="0"/>
              <a:t> yang </a:t>
            </a:r>
            <a:r>
              <a:rPr lang="en-US" sz="2400" dirty="0" err="1" smtClean="0"/>
              <a:t>terbaik</a:t>
            </a:r>
            <a:r>
              <a:rPr lang="en-US" sz="2400" dirty="0" smtClean="0"/>
              <a:t>? </a:t>
            </a:r>
            <a:r>
              <a:rPr lang="en-US" sz="2400" dirty="0" err="1" smtClean="0"/>
              <a:t>Sebutkan</a:t>
            </a:r>
            <a:r>
              <a:rPr lang="en-US" sz="2400" dirty="0" smtClean="0"/>
              <a:t> </a:t>
            </a:r>
            <a:r>
              <a:rPr lang="en-US" sz="2400" dirty="0" err="1" smtClean="0"/>
              <a:t>pendapat</a:t>
            </a:r>
            <a:r>
              <a:rPr lang="en-US" sz="2400" dirty="0" smtClean="0"/>
              <a:t> </a:t>
            </a:r>
            <a:r>
              <a:rPr lang="en-US" sz="2400" dirty="0" err="1" smtClean="0"/>
              <a:t>pribadi</a:t>
            </a:r>
            <a:r>
              <a:rPr lang="en-US" sz="2400" dirty="0" smtClean="0"/>
              <a:t> kalian.</a:t>
            </a:r>
          </a:p>
          <a:p>
            <a:pPr marL="624078" indent="-514350">
              <a:buAutoNum type="arabicPeriod"/>
            </a:pPr>
            <a:r>
              <a:rPr lang="en-US" sz="2400" dirty="0" err="1" smtClean="0"/>
              <a:t>Berikan</a:t>
            </a:r>
            <a:r>
              <a:rPr lang="en-US" sz="2400" dirty="0" smtClean="0"/>
              <a:t> </a:t>
            </a:r>
            <a:r>
              <a:rPr lang="en-US" sz="2400" dirty="0" err="1" smtClean="0"/>
              <a:t>pendapat</a:t>
            </a:r>
            <a:r>
              <a:rPr lang="en-US" sz="2400" dirty="0" smtClean="0"/>
              <a:t> </a:t>
            </a:r>
            <a:r>
              <a:rPr lang="en-US" sz="2400" dirty="0" err="1" smtClean="0"/>
              <a:t>pribadi</a:t>
            </a:r>
            <a:r>
              <a:rPr lang="en-US" sz="2400" dirty="0" smtClean="0"/>
              <a:t> kalian </a:t>
            </a:r>
            <a:r>
              <a:rPr lang="en-US" sz="2400" dirty="0" err="1" smtClean="0"/>
              <a:t>tentang</a:t>
            </a:r>
            <a:r>
              <a:rPr lang="en-US" sz="2400" dirty="0" smtClean="0"/>
              <a:t> </a:t>
            </a:r>
            <a:r>
              <a:rPr lang="en-US" sz="2400" dirty="0" err="1" smtClean="0"/>
              <a:t>kekurangan</a:t>
            </a:r>
            <a:r>
              <a:rPr lang="en-US" sz="2400" dirty="0" smtClean="0"/>
              <a:t> </a:t>
            </a:r>
            <a:r>
              <a:rPr lang="en-US" sz="2400" dirty="0" err="1" smtClean="0"/>
              <a:t>dari</a:t>
            </a:r>
            <a:r>
              <a:rPr lang="en-US" sz="2400" dirty="0" smtClean="0"/>
              <a:t> </a:t>
            </a:r>
            <a:r>
              <a:rPr lang="en-US" sz="2400" dirty="0" err="1" smtClean="0"/>
              <a:t>paradigma</a:t>
            </a:r>
            <a:r>
              <a:rPr lang="en-US" sz="2400" dirty="0" smtClean="0"/>
              <a:t> </a:t>
            </a:r>
            <a:r>
              <a:rPr lang="en-US" sz="2400" dirty="0" err="1" smtClean="0"/>
              <a:t>pemrograman</a:t>
            </a:r>
            <a:r>
              <a:rPr lang="en-US" sz="2400" dirty="0" smtClean="0"/>
              <a:t> Object-Oriented.</a:t>
            </a:r>
          </a:p>
          <a:p>
            <a:pPr marL="624078" indent="-514350">
              <a:buAutoNum type="arabicPeriod"/>
            </a:pPr>
            <a:r>
              <a:rPr lang="en-US" sz="2400" dirty="0" err="1" smtClean="0"/>
              <a:t>Apakah</a:t>
            </a:r>
            <a:r>
              <a:rPr lang="en-US" sz="2400" dirty="0" smtClean="0"/>
              <a:t> </a:t>
            </a:r>
            <a:r>
              <a:rPr lang="en-US" sz="2400" dirty="0" err="1" smtClean="0"/>
              <a:t>paradigma</a:t>
            </a:r>
            <a:r>
              <a:rPr lang="en-US" sz="2400" dirty="0" smtClean="0"/>
              <a:t> </a:t>
            </a:r>
            <a:r>
              <a:rPr lang="en-US" sz="2400" dirty="0" err="1" smtClean="0"/>
              <a:t>pemrograman</a:t>
            </a:r>
            <a:r>
              <a:rPr lang="en-US" sz="2400" dirty="0" smtClean="0"/>
              <a:t> Object-Oriented </a:t>
            </a:r>
            <a:r>
              <a:rPr lang="en-US" sz="2400" dirty="0" err="1" smtClean="0"/>
              <a:t>sudah</a:t>
            </a:r>
            <a:r>
              <a:rPr lang="en-US" sz="2400" dirty="0" smtClean="0"/>
              <a:t> </a:t>
            </a:r>
            <a:r>
              <a:rPr lang="en-US" sz="2400" dirty="0" err="1" smtClean="0"/>
              <a:t>dilewati</a:t>
            </a:r>
            <a:r>
              <a:rPr lang="en-US" sz="2400" dirty="0" smtClean="0"/>
              <a:t> </a:t>
            </a:r>
            <a:r>
              <a:rPr lang="en-US" sz="2400" dirty="0" err="1" smtClean="0"/>
              <a:t>oleh</a:t>
            </a:r>
            <a:r>
              <a:rPr lang="en-US" sz="2400" dirty="0" smtClean="0"/>
              <a:t> </a:t>
            </a:r>
            <a:r>
              <a:rPr lang="en-US" sz="2400" dirty="0" err="1" smtClean="0"/>
              <a:t>paradigma</a:t>
            </a:r>
            <a:r>
              <a:rPr lang="en-US" sz="2400" dirty="0" smtClean="0"/>
              <a:t> lain? </a:t>
            </a:r>
            <a:r>
              <a:rPr lang="en-US" sz="2400" dirty="0" err="1" smtClean="0"/>
              <a:t>Jika</a:t>
            </a:r>
            <a:r>
              <a:rPr lang="en-US" sz="2400" dirty="0" smtClean="0"/>
              <a:t> </a:t>
            </a:r>
            <a:r>
              <a:rPr lang="en-US" sz="2400" dirty="0" err="1" smtClean="0"/>
              <a:t>ya</a:t>
            </a:r>
            <a:r>
              <a:rPr lang="en-US" sz="2400" dirty="0" smtClean="0"/>
              <a:t> </a:t>
            </a:r>
            <a:r>
              <a:rPr lang="en-US" sz="2400" dirty="0" err="1" smtClean="0"/>
              <a:t>sebutkan</a:t>
            </a:r>
            <a:r>
              <a:rPr lang="en-US" sz="2400" dirty="0" smtClean="0"/>
              <a:t> </a:t>
            </a:r>
            <a:r>
              <a:rPr lang="en-US" sz="2400" dirty="0" err="1" smtClean="0"/>
              <a:t>dan</a:t>
            </a:r>
            <a:r>
              <a:rPr lang="en-US" sz="2400" dirty="0" smtClean="0"/>
              <a:t> </a:t>
            </a:r>
            <a:r>
              <a:rPr lang="en-US" sz="2400" dirty="0" err="1" smtClean="0"/>
              <a:t>berikan</a:t>
            </a:r>
            <a:r>
              <a:rPr lang="en-US" sz="2400" dirty="0" smtClean="0"/>
              <a:t> </a:t>
            </a:r>
            <a:r>
              <a:rPr lang="en-US" sz="2400" dirty="0" err="1" smtClean="0"/>
              <a:t>alasannya</a:t>
            </a:r>
            <a:r>
              <a:rPr lang="en-US" sz="2400" dirty="0" smtClean="0"/>
              <a:t>.</a:t>
            </a:r>
          </a:p>
          <a:p>
            <a:pPr marL="624078" indent="-514350">
              <a:buNone/>
            </a:pPr>
            <a:r>
              <a:rPr lang="en-US" sz="2400" dirty="0" smtClean="0"/>
              <a:t>(</a:t>
            </a:r>
            <a:r>
              <a:rPr lang="en-US" sz="2400" dirty="0" err="1" smtClean="0"/>
              <a:t>Jangan</a:t>
            </a:r>
            <a:r>
              <a:rPr lang="en-US" sz="2400" dirty="0" smtClean="0"/>
              <a:t> </a:t>
            </a:r>
            <a:r>
              <a:rPr lang="en-US" sz="2400" dirty="0" err="1" smtClean="0"/>
              <a:t>lupa</a:t>
            </a:r>
            <a:r>
              <a:rPr lang="en-US" sz="2400" dirty="0" smtClean="0"/>
              <a:t> </a:t>
            </a:r>
            <a:r>
              <a:rPr lang="en-US" sz="2400" dirty="0" err="1" smtClean="0"/>
              <a:t>sebutkan</a:t>
            </a:r>
            <a:r>
              <a:rPr lang="en-US" sz="2400" dirty="0" smtClean="0"/>
              <a:t> </a:t>
            </a:r>
            <a:r>
              <a:rPr lang="en-US" sz="2400" dirty="0" err="1" smtClean="0"/>
              <a:t>referensi</a:t>
            </a:r>
            <a:r>
              <a:rPr lang="en-US" sz="2400" dirty="0" smtClean="0"/>
              <a:t> </a:t>
            </a:r>
            <a:r>
              <a:rPr lang="en-US" sz="2400" dirty="0" err="1" smtClean="0"/>
              <a:t>tempat</a:t>
            </a:r>
            <a:r>
              <a:rPr lang="en-US" sz="2400" dirty="0" smtClean="0"/>
              <a:t> kalian </a:t>
            </a:r>
            <a:r>
              <a:rPr lang="en-US" sz="2400" dirty="0" err="1" smtClean="0"/>
              <a:t>mengacu</a:t>
            </a:r>
            <a:r>
              <a:rPr lang="en-US" sz="2400" dirty="0" smtClean="0"/>
              <a:t> </a:t>
            </a:r>
            <a:r>
              <a:rPr lang="en-US" sz="2400" dirty="0" err="1" smtClean="0"/>
              <a:t>pendapat</a:t>
            </a:r>
            <a:r>
              <a:rPr lang="en-US" sz="2400" dirty="0" smtClean="0"/>
              <a:t> kalian </a:t>
            </a:r>
            <a:r>
              <a:rPr lang="en-US" sz="2400" dirty="0" err="1" smtClean="0"/>
              <a:t>dalam</a:t>
            </a:r>
            <a:r>
              <a:rPr lang="en-US" sz="2400" dirty="0" smtClean="0"/>
              <a:t> </a:t>
            </a:r>
            <a:r>
              <a:rPr lang="en-US" sz="2400" dirty="0" err="1" smtClean="0"/>
              <a:t>makalah</a:t>
            </a:r>
            <a:r>
              <a:rPr lang="en-US" sz="2400" dirty="0" smtClean="0"/>
              <a:t> </a:t>
            </a:r>
            <a:r>
              <a:rPr lang="en-US" sz="2400" dirty="0" err="1" smtClean="0"/>
              <a:t>ini</a:t>
            </a:r>
            <a:r>
              <a:rPr lang="en-US" sz="2400" dirty="0" smtClean="0"/>
              <a:t>)</a:t>
            </a:r>
            <a:endParaRPr lang="en-US" sz="2400" dirty="0"/>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431312"/>
            <a:ext cx="8686800" cy="1226288"/>
          </a:xfrm>
        </p:spPr>
        <p:txBody>
          <a:bodyPr>
            <a:normAutofit/>
          </a:bodyPr>
          <a:lstStyle/>
          <a:p>
            <a:pPr algn="ctr"/>
            <a:r>
              <a:rPr lang="en-US" dirty="0" smtClean="0"/>
              <a:t>UML</a:t>
            </a:r>
            <a:endParaRPr lang="en-US" dirty="0"/>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Introducing UML</a:t>
            </a:r>
            <a:endParaRPr lang="en-US" dirty="0"/>
          </a:p>
        </p:txBody>
      </p:sp>
      <p:sp>
        <p:nvSpPr>
          <p:cNvPr id="5" name="Content Placeholder 4"/>
          <p:cNvSpPr>
            <a:spLocks noGrp="1"/>
          </p:cNvSpPr>
          <p:nvPr>
            <p:ph idx="1"/>
          </p:nvPr>
        </p:nvSpPr>
        <p:spPr/>
        <p:txBody>
          <a:bodyPr>
            <a:normAutofit/>
          </a:bodyPr>
          <a:lstStyle/>
          <a:p>
            <a:pPr>
              <a:buNone/>
            </a:pPr>
            <a:r>
              <a:rPr lang="en-US" b="1" dirty="0" smtClean="0"/>
              <a:t>Unified Modeling Language (UML) </a:t>
            </a:r>
            <a:r>
              <a:rPr lang="en-US" dirty="0" smtClean="0"/>
              <a:t>is a </a:t>
            </a:r>
          </a:p>
          <a:p>
            <a:pPr>
              <a:buNone/>
            </a:pPr>
            <a:r>
              <a:rPr lang="en-US" dirty="0" smtClean="0"/>
              <a:t>	“Standardized </a:t>
            </a:r>
            <a:r>
              <a:rPr lang="en-US" u="sng" dirty="0" smtClean="0">
                <a:solidFill>
                  <a:srgbClr val="FF0000"/>
                </a:solidFill>
              </a:rPr>
              <a:t>modeling language</a:t>
            </a:r>
            <a:r>
              <a:rPr lang="en-US" dirty="0" smtClean="0"/>
              <a:t> consisting of an integrated set of diagrams, developed to help system and software developers accomplish the following task</a:t>
            </a:r>
          </a:p>
          <a:p>
            <a:pPr lvl="1">
              <a:lnSpc>
                <a:spcPct val="90000"/>
              </a:lnSpc>
            </a:pPr>
            <a:r>
              <a:rPr lang="en-US" sz="2100" dirty="0" smtClean="0"/>
              <a:t>Specification</a:t>
            </a:r>
          </a:p>
          <a:p>
            <a:pPr lvl="1">
              <a:lnSpc>
                <a:spcPct val="90000"/>
              </a:lnSpc>
            </a:pPr>
            <a:r>
              <a:rPr lang="en-US" sz="2100" dirty="0" smtClean="0"/>
              <a:t>Visualization</a:t>
            </a:r>
          </a:p>
          <a:p>
            <a:pPr lvl="1">
              <a:lnSpc>
                <a:spcPct val="90000"/>
              </a:lnSpc>
            </a:pPr>
            <a:r>
              <a:rPr lang="en-US" sz="2100" dirty="0" smtClean="0"/>
              <a:t>Architecture Design</a:t>
            </a:r>
          </a:p>
          <a:p>
            <a:pPr lvl="1">
              <a:lnSpc>
                <a:spcPct val="90000"/>
              </a:lnSpc>
            </a:pPr>
            <a:r>
              <a:rPr lang="en-US" sz="2100" dirty="0" smtClean="0"/>
              <a:t>Construction</a:t>
            </a:r>
          </a:p>
          <a:p>
            <a:pPr lvl="1">
              <a:lnSpc>
                <a:spcPct val="90000"/>
              </a:lnSpc>
            </a:pPr>
            <a:r>
              <a:rPr lang="en-US" sz="2100" dirty="0" smtClean="0"/>
              <a:t>Simulation and Testing</a:t>
            </a:r>
          </a:p>
          <a:p>
            <a:pPr lvl="1">
              <a:lnSpc>
                <a:spcPct val="90000"/>
              </a:lnSpc>
            </a:pPr>
            <a:r>
              <a:rPr lang="en-US" sz="2100" dirty="0" smtClean="0"/>
              <a:t>Documentation</a:t>
            </a:r>
          </a:p>
          <a:p>
            <a:pPr>
              <a:buNone/>
            </a:pPr>
            <a:r>
              <a:rPr lang="en-US" dirty="0" smtClean="0"/>
              <a:t>	(UML 2 for Dummies)</a:t>
            </a:r>
            <a:endParaRPr lang="en-US" dirty="0"/>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Introducing UML</a:t>
            </a:r>
            <a:endParaRPr lang="en-US" dirty="0"/>
          </a:p>
        </p:txBody>
      </p:sp>
      <p:sp>
        <p:nvSpPr>
          <p:cNvPr id="5" name="Content Placeholder 4"/>
          <p:cNvSpPr>
            <a:spLocks noGrp="1"/>
          </p:cNvSpPr>
          <p:nvPr>
            <p:ph idx="1"/>
          </p:nvPr>
        </p:nvSpPr>
        <p:spPr/>
        <p:txBody>
          <a:bodyPr>
            <a:normAutofit/>
          </a:bodyPr>
          <a:lstStyle/>
          <a:p>
            <a:pPr>
              <a:buNone/>
            </a:pPr>
            <a:r>
              <a:rPr lang="en-US" b="1" dirty="0" smtClean="0"/>
              <a:t>Unified Modeling Language</a:t>
            </a:r>
            <a:r>
              <a:rPr lang="en-US" dirty="0" smtClean="0"/>
              <a:t> (</a:t>
            </a:r>
            <a:r>
              <a:rPr lang="en-US" b="1" dirty="0" smtClean="0"/>
              <a:t>UML</a:t>
            </a:r>
            <a:r>
              <a:rPr lang="en-US" dirty="0" smtClean="0"/>
              <a:t>) is a standardized general-purpose modeling language in the field of software engineering. UML includes a set of graphical notation techniques to create abstract models of specific systems, referred to as UML model.</a:t>
            </a:r>
          </a:p>
          <a:p>
            <a:pPr>
              <a:buNone/>
            </a:pPr>
            <a:r>
              <a:rPr lang="en-US" dirty="0" smtClean="0"/>
              <a:t>	(Wikipedia)</a:t>
            </a:r>
            <a:endParaRPr lang="en-US" dirty="0"/>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Modeling?</a:t>
            </a:r>
            <a:endParaRPr lang="en-US" dirty="0"/>
          </a:p>
        </p:txBody>
      </p:sp>
      <p:sp>
        <p:nvSpPr>
          <p:cNvPr id="2" name="Content Placeholder 1"/>
          <p:cNvSpPr>
            <a:spLocks noGrp="1"/>
          </p:cNvSpPr>
          <p:nvPr>
            <p:ph idx="1"/>
          </p:nvPr>
        </p:nvSpPr>
        <p:spPr>
          <a:xfrm>
            <a:off x="457200" y="2057400"/>
            <a:ext cx="8229600" cy="3949891"/>
          </a:xfrm>
        </p:spPr>
        <p:txBody>
          <a:bodyPr>
            <a:normAutofit/>
          </a:bodyPr>
          <a:lstStyle/>
          <a:p>
            <a:pPr>
              <a:buNone/>
            </a:pPr>
            <a:r>
              <a:rPr lang="en-US" sz="3200" dirty="0" smtClean="0"/>
              <a:t>For visualizing, specifying, constructing, and documenting the artifacts of a software-intensive system.</a:t>
            </a:r>
            <a:endParaRPr lang="en-US" sz="3200" dirty="0"/>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Reasons behind UML</a:t>
            </a:r>
            <a:endParaRPr lang="en-US" dirty="0"/>
          </a:p>
        </p:txBody>
      </p:sp>
      <p:sp>
        <p:nvSpPr>
          <p:cNvPr id="2" name="Content Placeholder 1"/>
          <p:cNvSpPr>
            <a:spLocks noGrp="1"/>
          </p:cNvSpPr>
          <p:nvPr>
            <p:ph idx="1"/>
          </p:nvPr>
        </p:nvSpPr>
        <p:spPr/>
        <p:txBody>
          <a:bodyPr/>
          <a:lstStyle/>
          <a:p>
            <a:r>
              <a:rPr lang="en-US" dirty="0" smtClean="0"/>
              <a:t>There were over than 50 different Object-Oriented graphical notations</a:t>
            </a:r>
          </a:p>
          <a:p>
            <a:r>
              <a:rPr lang="en-US" dirty="0" smtClean="0"/>
              <a:t>Developers hard to communicate with each others because of different notations</a:t>
            </a:r>
          </a:p>
          <a:p>
            <a:r>
              <a:rPr lang="en-US" dirty="0" smtClean="0"/>
              <a:t>Adaptation of Object-Oriented techniques becomes difficult</a:t>
            </a:r>
          </a:p>
          <a:p>
            <a:r>
              <a:rPr lang="en-US" dirty="0" smtClean="0"/>
              <a:t>Companies and individuals reluctant to invest in training or tools</a:t>
            </a:r>
            <a:endParaRPr lang="en-US" dirty="0"/>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Creation and Evolution of UML (1)</a:t>
            </a:r>
            <a:endParaRPr lang="en-US" dirty="0"/>
          </a:p>
        </p:txBody>
      </p:sp>
      <p:sp>
        <p:nvSpPr>
          <p:cNvPr id="2" name="Content Placeholder 1"/>
          <p:cNvSpPr>
            <a:spLocks noGrp="1"/>
          </p:cNvSpPr>
          <p:nvPr>
            <p:ph idx="1"/>
          </p:nvPr>
        </p:nvSpPr>
        <p:spPr/>
        <p:txBody>
          <a:bodyPr/>
          <a:lstStyle/>
          <a:p>
            <a:r>
              <a:rPr lang="en-US" dirty="0" smtClean="0"/>
              <a:t>In 1994, Rational Software Corporation hired James </a:t>
            </a:r>
            <a:r>
              <a:rPr lang="en-US" dirty="0" err="1" smtClean="0"/>
              <a:t>Rumbaugh</a:t>
            </a:r>
            <a:r>
              <a:rPr lang="en-US" dirty="0" smtClean="0"/>
              <a:t> and Grady </a:t>
            </a:r>
            <a:r>
              <a:rPr lang="en-US" dirty="0" err="1" smtClean="0"/>
              <a:t>Booch</a:t>
            </a:r>
            <a:r>
              <a:rPr lang="en-US" dirty="0" smtClean="0"/>
              <a:t>. Together they started work on a Unified Method.</a:t>
            </a:r>
          </a:p>
          <a:p>
            <a:r>
              <a:rPr lang="en-US" dirty="0" smtClean="0"/>
              <a:t>In 1995, </a:t>
            </a:r>
            <a:r>
              <a:rPr lang="en-US" dirty="0" err="1" smtClean="0"/>
              <a:t>Ivar</a:t>
            </a:r>
            <a:r>
              <a:rPr lang="en-US" dirty="0" smtClean="0"/>
              <a:t> Jacobson joined the team.</a:t>
            </a:r>
          </a:p>
          <a:p>
            <a:r>
              <a:rPr lang="en-US" dirty="0" smtClean="0"/>
              <a:t>The three methodologists were collectively referred to as the </a:t>
            </a:r>
            <a:r>
              <a:rPr lang="en-US" i="1" dirty="0" smtClean="0"/>
              <a:t>Three Amigos</a:t>
            </a:r>
            <a:r>
              <a:rPr lang="en-US" dirty="0" smtClean="0"/>
              <a:t>.</a:t>
            </a:r>
          </a:p>
          <a:p>
            <a:r>
              <a:rPr lang="en-US" dirty="0" smtClean="0"/>
              <a:t>In 1996, Rational Software Corporation tasked the Three Amigos with the development of a non-proprietary Unified Modeling Language.</a:t>
            </a:r>
            <a:endParaRPr lang="en-US" dirty="0"/>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Creation and Evolution of UML (2)</a:t>
            </a:r>
            <a:endParaRPr lang="en-US" dirty="0"/>
          </a:p>
        </p:txBody>
      </p:sp>
      <p:sp>
        <p:nvSpPr>
          <p:cNvPr id="2" name="Content Placeholder 1"/>
          <p:cNvSpPr>
            <a:spLocks noGrp="1"/>
          </p:cNvSpPr>
          <p:nvPr>
            <p:ph idx="1"/>
          </p:nvPr>
        </p:nvSpPr>
        <p:spPr>
          <a:xfrm>
            <a:off x="457200" y="2011680"/>
            <a:ext cx="8229600" cy="4389120"/>
          </a:xfrm>
        </p:spPr>
        <p:txBody>
          <a:bodyPr>
            <a:normAutofit fontScale="92500" lnSpcReduction="20000"/>
          </a:bodyPr>
          <a:lstStyle/>
          <a:p>
            <a:r>
              <a:rPr lang="en-US" dirty="0" smtClean="0"/>
              <a:t>In 1997, UML 1.1, was submitted to the OMG in August 1997 and adopted by the OMG</a:t>
            </a:r>
          </a:p>
          <a:p>
            <a:r>
              <a:rPr lang="en-US" dirty="0" smtClean="0"/>
              <a:t>UML become International standard</a:t>
            </a:r>
          </a:p>
          <a:p>
            <a:pPr lvl="1"/>
            <a:r>
              <a:rPr lang="en-US" dirty="0" smtClean="0"/>
              <a:t>ISO/IEC 19501:2005 Information technology — Open Distributed Processing — Unified Modeling Language (UML) Version 1.4.2.</a:t>
            </a:r>
          </a:p>
          <a:p>
            <a:pPr marL="365760" lvl="1" indent="-256032">
              <a:spcBef>
                <a:spcPts val="400"/>
              </a:spcBef>
              <a:buSzPct val="68000"/>
              <a:buFont typeface="Wingdings 3"/>
              <a:buChar char=""/>
            </a:pPr>
            <a:r>
              <a:rPr lang="en-US" sz="2700" dirty="0" smtClean="0"/>
              <a:t>In later years UML Revision Task Force (RTF) has updated UML several times</a:t>
            </a:r>
          </a:p>
          <a:p>
            <a:pPr marL="365760" lvl="1" indent="-256032">
              <a:spcBef>
                <a:spcPts val="400"/>
              </a:spcBef>
              <a:buSzPct val="68000"/>
              <a:buFont typeface="Wingdings 3"/>
              <a:buChar char=""/>
            </a:pPr>
            <a:r>
              <a:rPr lang="en-US" sz="2700" dirty="0" smtClean="0"/>
              <a:t>By 2000 it became clear that new development environments (such as Java), approaches and tool capabilities were difficult to incorporate into UML without more drastic changes</a:t>
            </a:r>
          </a:p>
          <a:p>
            <a:pPr marL="365760" lvl="1" indent="-256032">
              <a:spcBef>
                <a:spcPts val="400"/>
              </a:spcBef>
              <a:buSzPct val="68000"/>
              <a:buFont typeface="Wingdings 3"/>
              <a:buChar char=""/>
            </a:pPr>
            <a:r>
              <a:rPr lang="en-US" sz="2700" dirty="0" smtClean="0"/>
              <a:t>In 2003, UML 2 was approved</a:t>
            </a: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143000"/>
          </a:xfrm>
        </p:spPr>
        <p:txBody>
          <a:bodyPr/>
          <a:lstStyle/>
          <a:p>
            <a:r>
              <a:rPr lang="en-US" dirty="0" smtClean="0"/>
              <a:t>UML Diagrams</a:t>
            </a:r>
            <a:endParaRPr lang="en-US" dirty="0"/>
          </a:p>
        </p:txBody>
      </p:sp>
      <p:pic>
        <p:nvPicPr>
          <p:cNvPr id="22530" name="Picture 2"/>
          <p:cNvPicPr>
            <a:picLocks noGrp="1" noChangeAspect="1" noChangeArrowheads="1"/>
          </p:cNvPicPr>
          <p:nvPr>
            <p:ph idx="1"/>
          </p:nvPr>
        </p:nvPicPr>
        <p:blipFill>
          <a:blip r:embed="rId3"/>
          <a:stretch>
            <a:fillRect/>
          </a:stretch>
        </p:blipFill>
        <p:spPr bwMode="auto">
          <a:xfrm>
            <a:off x="533400" y="1600200"/>
            <a:ext cx="8153400" cy="5113607"/>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143000"/>
          </a:xfrm>
        </p:spPr>
        <p:txBody>
          <a:bodyPr/>
          <a:lstStyle/>
          <a:p>
            <a:r>
              <a:rPr lang="en-US" dirty="0" smtClean="0"/>
              <a:t>Categorization (1)</a:t>
            </a:r>
            <a:endParaRPr lang="en-US" dirty="0"/>
          </a:p>
        </p:txBody>
      </p:sp>
      <p:sp>
        <p:nvSpPr>
          <p:cNvPr id="2" name="Content Placeholder 1"/>
          <p:cNvSpPr>
            <a:spLocks noGrp="1"/>
          </p:cNvSpPr>
          <p:nvPr>
            <p:ph idx="1"/>
          </p:nvPr>
        </p:nvSpPr>
        <p:spPr>
          <a:xfrm>
            <a:off x="457200" y="1600200"/>
            <a:ext cx="8229600" cy="4919472"/>
          </a:xfrm>
        </p:spPr>
        <p:txBody>
          <a:bodyPr>
            <a:normAutofit/>
          </a:bodyPr>
          <a:lstStyle/>
          <a:p>
            <a:r>
              <a:rPr lang="en-US" dirty="0" smtClean="0"/>
              <a:t>Structural diagrams </a:t>
            </a:r>
          </a:p>
          <a:p>
            <a:pPr lvl="1"/>
            <a:r>
              <a:rPr lang="en-US" dirty="0" smtClean="0"/>
              <a:t>what things must be in the system being modeled</a:t>
            </a:r>
          </a:p>
          <a:p>
            <a:pPr lvl="1">
              <a:buNone/>
            </a:pPr>
            <a:r>
              <a:rPr lang="en-US" dirty="0" smtClean="0"/>
              <a:t>(Class, component, composite structure, deployment, object, package)</a:t>
            </a:r>
          </a:p>
          <a:p>
            <a:r>
              <a:rPr lang="en-US" dirty="0" smtClean="0"/>
              <a:t>Behavioral diagrams </a:t>
            </a:r>
          </a:p>
          <a:p>
            <a:pPr lvl="1"/>
            <a:r>
              <a:rPr lang="en-US" dirty="0" smtClean="0"/>
              <a:t>what must happen in the system being modeled</a:t>
            </a:r>
          </a:p>
          <a:p>
            <a:pPr lvl="1">
              <a:buNone/>
            </a:pPr>
            <a:r>
              <a:rPr lang="en-US" dirty="0" smtClean="0"/>
              <a:t>(activity, state machine, use case)</a:t>
            </a:r>
          </a:p>
          <a:p>
            <a:r>
              <a:rPr lang="en-US" dirty="0" smtClean="0"/>
              <a:t>Interaction diagrams</a:t>
            </a:r>
          </a:p>
          <a:p>
            <a:pPr lvl="1"/>
            <a:r>
              <a:rPr lang="en-US" dirty="0" smtClean="0"/>
              <a:t>the flow of control and data among the things in the system being modeled</a:t>
            </a:r>
          </a:p>
          <a:p>
            <a:pPr lvl="1">
              <a:buNone/>
            </a:pPr>
            <a:r>
              <a:rPr lang="en-US" dirty="0" smtClean="0"/>
              <a:t>(Communication, Interaction overview, sequence, timing)</a:t>
            </a:r>
            <a:endParaRPr lang="en-US" dirty="0"/>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21024" y="2431312"/>
            <a:ext cx="5370576" cy="1988288"/>
          </a:xfrm>
        </p:spPr>
        <p:txBody>
          <a:bodyPr>
            <a:normAutofit/>
          </a:bodyPr>
          <a:lstStyle/>
          <a:p>
            <a:r>
              <a:rPr smtClean="0"/>
              <a:t>Object-Oriented Paradigm</a:t>
            </a:r>
            <a:endParaRPr lang="en-US" dirty="0"/>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Categorization</a:t>
            </a:r>
            <a:endParaRPr lang="en-US" dirty="0"/>
          </a:p>
        </p:txBody>
      </p:sp>
      <p:sp>
        <p:nvSpPr>
          <p:cNvPr id="2" name="Content Placeholder 1"/>
          <p:cNvSpPr>
            <a:spLocks noGrp="1"/>
          </p:cNvSpPr>
          <p:nvPr>
            <p:ph idx="1"/>
          </p:nvPr>
        </p:nvSpPr>
        <p:spPr/>
        <p:txBody>
          <a:bodyPr>
            <a:normAutofit fontScale="92500"/>
          </a:bodyPr>
          <a:lstStyle/>
          <a:p>
            <a:r>
              <a:rPr lang="en-US" dirty="0" smtClean="0"/>
              <a:t>Static diagrams</a:t>
            </a:r>
          </a:p>
          <a:p>
            <a:pPr lvl="1"/>
            <a:r>
              <a:rPr lang="en-US" dirty="0" smtClean="0"/>
              <a:t>Show the static features of the system (similar to structure diagrams)</a:t>
            </a:r>
          </a:p>
          <a:p>
            <a:r>
              <a:rPr lang="en-US" dirty="0" smtClean="0"/>
              <a:t>Dynamic diagrams</a:t>
            </a:r>
          </a:p>
          <a:p>
            <a:pPr lvl="1"/>
            <a:r>
              <a:rPr lang="en-US" dirty="0" smtClean="0"/>
              <a:t>Show how the system evolves over time</a:t>
            </a:r>
          </a:p>
          <a:p>
            <a:pPr lvl="1">
              <a:buNone/>
            </a:pPr>
            <a:r>
              <a:rPr lang="en-US" dirty="0" smtClean="0"/>
              <a:t>(state-machine, timing)</a:t>
            </a:r>
          </a:p>
          <a:p>
            <a:r>
              <a:rPr lang="en-US" dirty="0" smtClean="0"/>
              <a:t>Functional diagrams</a:t>
            </a:r>
          </a:p>
          <a:p>
            <a:pPr lvl="1"/>
            <a:r>
              <a:rPr lang="en-US" dirty="0" smtClean="0"/>
              <a:t>Show the details of behaviors and algorithms</a:t>
            </a:r>
          </a:p>
          <a:p>
            <a:pPr lvl="1"/>
            <a:r>
              <a:rPr lang="en-US" dirty="0" smtClean="0"/>
              <a:t>How the system accomplishes the behaviors requested of it.</a:t>
            </a:r>
          </a:p>
          <a:p>
            <a:pPr lvl="1">
              <a:buNone/>
            </a:pPr>
            <a:r>
              <a:rPr lang="en-US" dirty="0" smtClean="0"/>
              <a:t>(Use case, interaction, activity)</a:t>
            </a:r>
          </a:p>
          <a:p>
            <a:pPr>
              <a:buNone/>
            </a:pPr>
            <a:endParaRPr lang="en-US" dirty="0"/>
          </a:p>
        </p:txBody>
      </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Organizing (1)</a:t>
            </a:r>
            <a:endParaRPr lang="en-US" dirty="0"/>
          </a:p>
        </p:txBody>
      </p:sp>
      <p:sp>
        <p:nvSpPr>
          <p:cNvPr id="2" name="Content Placeholder 1"/>
          <p:cNvSpPr>
            <a:spLocks noGrp="1"/>
          </p:cNvSpPr>
          <p:nvPr>
            <p:ph idx="1"/>
          </p:nvPr>
        </p:nvSpPr>
        <p:spPr/>
        <p:txBody>
          <a:bodyPr>
            <a:normAutofit/>
          </a:bodyPr>
          <a:lstStyle/>
          <a:p>
            <a:r>
              <a:rPr lang="en-US" dirty="0" smtClean="0"/>
              <a:t>Who uses the system?</a:t>
            </a:r>
          </a:p>
          <a:p>
            <a:pPr lvl="1"/>
            <a:r>
              <a:rPr lang="en-US" dirty="0" smtClean="0"/>
              <a:t>Show the user (actor) on their use case diagram</a:t>
            </a:r>
          </a:p>
          <a:p>
            <a:pPr lvl="1"/>
            <a:endParaRPr lang="en-US" dirty="0" smtClean="0"/>
          </a:p>
          <a:p>
            <a:r>
              <a:rPr lang="en-US" dirty="0" smtClean="0"/>
              <a:t>What is the system made of?</a:t>
            </a:r>
          </a:p>
          <a:p>
            <a:pPr lvl="1"/>
            <a:r>
              <a:rPr lang="en-US" dirty="0" smtClean="0"/>
              <a:t>Class diagram (logical structure), component diagram (physical structure)</a:t>
            </a:r>
          </a:p>
          <a:p>
            <a:pPr lvl="1"/>
            <a:endParaRPr lang="en-US" dirty="0" smtClean="0"/>
          </a:p>
          <a:p>
            <a:r>
              <a:rPr lang="en-US" dirty="0" smtClean="0"/>
              <a:t>Where are the components located in the system?</a:t>
            </a:r>
          </a:p>
          <a:p>
            <a:pPr lvl="1"/>
            <a:r>
              <a:rPr lang="en-US" dirty="0" smtClean="0"/>
              <a:t>Indicate where the components will live and run on Deployment diagram</a:t>
            </a: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Organizing (2)</a:t>
            </a:r>
            <a:endParaRPr lang="en-US" dirty="0"/>
          </a:p>
        </p:txBody>
      </p:sp>
      <p:sp>
        <p:nvSpPr>
          <p:cNvPr id="2" name="Content Placeholder 1"/>
          <p:cNvSpPr>
            <a:spLocks noGrp="1"/>
          </p:cNvSpPr>
          <p:nvPr>
            <p:ph idx="1"/>
          </p:nvPr>
        </p:nvSpPr>
        <p:spPr>
          <a:xfrm>
            <a:off x="457200" y="1905000"/>
            <a:ext cx="8229600" cy="5148072"/>
          </a:xfrm>
        </p:spPr>
        <p:txBody>
          <a:bodyPr>
            <a:normAutofit/>
          </a:bodyPr>
          <a:lstStyle/>
          <a:p>
            <a:r>
              <a:rPr lang="en-US" dirty="0" smtClean="0"/>
              <a:t>When do important events happen in the system?</a:t>
            </a:r>
          </a:p>
          <a:p>
            <a:pPr lvl="1"/>
            <a:r>
              <a:rPr lang="en-US" dirty="0" smtClean="0"/>
              <a:t>Show what causes the object to react and do their work with state diagram and interaction diagram</a:t>
            </a:r>
          </a:p>
          <a:p>
            <a:pPr lvl="1"/>
            <a:endParaRPr lang="en-US" dirty="0" smtClean="0"/>
          </a:p>
          <a:p>
            <a:r>
              <a:rPr lang="en-US" dirty="0" smtClean="0"/>
              <a:t>Why is this system doing the things it does?</a:t>
            </a:r>
          </a:p>
          <a:p>
            <a:pPr lvl="1"/>
            <a:r>
              <a:rPr lang="en-US" dirty="0" smtClean="0"/>
              <a:t>Identify the goal of the users and capture them in use cases</a:t>
            </a:r>
          </a:p>
          <a:p>
            <a:pPr lvl="1"/>
            <a:endParaRPr lang="en-US" dirty="0" smtClean="0"/>
          </a:p>
          <a:p>
            <a:r>
              <a:rPr lang="en-US" dirty="0" smtClean="0"/>
              <a:t>How is this system going to work?</a:t>
            </a:r>
          </a:p>
          <a:p>
            <a:pPr lvl="1"/>
            <a:r>
              <a:rPr lang="en-US" dirty="0" smtClean="0"/>
              <a:t>Show the parts on composite structure diagrams and use communication diagram to show the interaction</a:t>
            </a:r>
            <a:endParaRPr lang="en-US" dirty="0"/>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6863" y="2667000"/>
            <a:ext cx="8153400" cy="1683488"/>
          </a:xfrm>
        </p:spPr>
        <p:txBody>
          <a:bodyPr>
            <a:normAutofit/>
          </a:bodyPr>
          <a:lstStyle/>
          <a:p>
            <a:r>
              <a:rPr lang="en-US" dirty="0" smtClean="0"/>
              <a:t>The Concept of UML</a:t>
            </a:r>
            <a:endParaRPr lang="en-US" dirty="0"/>
          </a:p>
        </p:txBody>
      </p:sp>
      <p:sp>
        <p:nvSpPr>
          <p:cNvPr id="5" name="Text Placeholder 4"/>
          <p:cNvSpPr>
            <a:spLocks noGrp="1"/>
          </p:cNvSpPr>
          <p:nvPr>
            <p:ph type="body" idx="1"/>
          </p:nvPr>
        </p:nvSpPr>
        <p:spPr>
          <a:xfrm>
            <a:off x="1066863" y="4343400"/>
            <a:ext cx="8458137" cy="1454888"/>
          </a:xfrm>
        </p:spPr>
        <p:txBody>
          <a:bodyPr/>
          <a:lstStyle/>
          <a:p>
            <a:r>
              <a:rPr lang="en-US" dirty="0" smtClean="0"/>
              <a:t>And its relationship with object-oriented</a:t>
            </a:r>
            <a:endParaRPr lang="en-US" dirty="0"/>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1143000"/>
          </a:xfrm>
        </p:spPr>
        <p:txBody>
          <a:bodyPr/>
          <a:lstStyle/>
          <a:p>
            <a:r>
              <a:rPr lang="en-US" dirty="0" smtClean="0"/>
              <a:t>Object and Class</a:t>
            </a:r>
            <a:endParaRPr lang="en-US" dirty="0"/>
          </a:p>
        </p:txBody>
      </p:sp>
      <p:sp>
        <p:nvSpPr>
          <p:cNvPr id="5" name="Content Placeholder 4"/>
          <p:cNvSpPr>
            <a:spLocks noGrp="1"/>
          </p:cNvSpPr>
          <p:nvPr>
            <p:ph idx="1"/>
          </p:nvPr>
        </p:nvSpPr>
        <p:spPr>
          <a:xfrm>
            <a:off x="457200" y="1557528"/>
            <a:ext cx="8229600" cy="4843272"/>
          </a:xfrm>
        </p:spPr>
        <p:txBody>
          <a:bodyPr>
            <a:normAutofit fontScale="92500" lnSpcReduction="10000"/>
          </a:bodyPr>
          <a:lstStyle/>
          <a:p>
            <a:r>
              <a:rPr lang="en-US" b="1" u="sng" dirty="0" smtClean="0">
                <a:solidFill>
                  <a:srgbClr val="FF0000"/>
                </a:solidFill>
              </a:rPr>
              <a:t>Object</a:t>
            </a:r>
            <a:r>
              <a:rPr lang="en-US" dirty="0" smtClean="0"/>
              <a:t>: </a:t>
            </a:r>
          </a:p>
          <a:p>
            <a:pPr lvl="1"/>
            <a:r>
              <a:rPr lang="en-US" dirty="0" smtClean="0"/>
              <a:t>Something useful that has identity, structure, and behavior</a:t>
            </a:r>
          </a:p>
          <a:p>
            <a:pPr lvl="1"/>
            <a:r>
              <a:rPr lang="en-US" dirty="0" smtClean="0"/>
              <a:t>Example: Lassie, Max, etc.</a:t>
            </a:r>
          </a:p>
          <a:p>
            <a:endParaRPr lang="en-US" dirty="0" smtClean="0"/>
          </a:p>
          <a:p>
            <a:r>
              <a:rPr lang="en-US" b="1" u="sng" dirty="0" smtClean="0">
                <a:solidFill>
                  <a:srgbClr val="FF0000"/>
                </a:solidFill>
              </a:rPr>
              <a:t>Class</a:t>
            </a:r>
            <a:r>
              <a:rPr lang="en-US" dirty="0" smtClean="0"/>
              <a:t>: </a:t>
            </a:r>
          </a:p>
          <a:p>
            <a:pPr lvl="1"/>
            <a:r>
              <a:rPr lang="en-US" dirty="0" smtClean="0"/>
              <a:t>A Family of object</a:t>
            </a:r>
          </a:p>
          <a:p>
            <a:pPr lvl="1"/>
            <a:r>
              <a:rPr lang="en-US" dirty="0" smtClean="0"/>
              <a:t>Example: Dog, Human, etc.</a:t>
            </a:r>
          </a:p>
          <a:p>
            <a:pPr lvl="1"/>
            <a:endParaRPr lang="en-US" dirty="0" smtClean="0"/>
          </a:p>
          <a:p>
            <a:pPr marL="365760" lvl="1" indent="-256032">
              <a:spcBef>
                <a:spcPts val="400"/>
              </a:spcBef>
              <a:buSzPct val="68000"/>
              <a:buFont typeface="Wingdings 3"/>
              <a:buChar char=""/>
            </a:pPr>
            <a:r>
              <a:rPr lang="en-US" sz="2700" b="1" u="sng" dirty="0" smtClean="0">
                <a:solidFill>
                  <a:srgbClr val="FF0000"/>
                </a:solidFill>
              </a:rPr>
              <a:t>Instance</a:t>
            </a:r>
            <a:r>
              <a:rPr lang="en-US" sz="2700" dirty="0" smtClean="0"/>
              <a:t>: </a:t>
            </a:r>
          </a:p>
          <a:p>
            <a:pPr marL="603504" lvl="2" indent="-256032">
              <a:spcBef>
                <a:spcPts val="400"/>
              </a:spcBef>
              <a:buSzPct val="68000"/>
              <a:buFont typeface="Wingdings 3"/>
              <a:buChar char=""/>
            </a:pPr>
            <a:r>
              <a:rPr lang="en-US" sz="2500" dirty="0" smtClean="0"/>
              <a:t>object is an instance of class, The object consists of state/Structure (attribute) and the behavior that's defined in the object's class. </a:t>
            </a:r>
          </a:p>
          <a:p>
            <a:pPr lvl="1">
              <a:buSzPct val="100000"/>
            </a:pPr>
            <a:r>
              <a:rPr lang="en-US" dirty="0" smtClean="0"/>
              <a:t>Example: Lassie is an instance of dog</a:t>
            </a: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Abstraction</a:t>
            </a:r>
            <a:endParaRPr lang="en-US" dirty="0"/>
          </a:p>
        </p:txBody>
      </p:sp>
      <p:sp>
        <p:nvSpPr>
          <p:cNvPr id="2" name="Content Placeholder 1"/>
          <p:cNvSpPr>
            <a:spLocks noGrp="1"/>
          </p:cNvSpPr>
          <p:nvPr>
            <p:ph idx="1"/>
          </p:nvPr>
        </p:nvSpPr>
        <p:spPr/>
        <p:txBody>
          <a:bodyPr/>
          <a:lstStyle/>
          <a:p>
            <a:r>
              <a:rPr lang="en-US" b="1" u="sng" dirty="0" smtClean="0">
                <a:solidFill>
                  <a:srgbClr val="FF0000"/>
                </a:solidFill>
              </a:rPr>
              <a:t>Abstraction</a:t>
            </a:r>
            <a:r>
              <a:rPr lang="en-US" dirty="0" smtClean="0"/>
              <a:t>: </a:t>
            </a:r>
          </a:p>
          <a:p>
            <a:pPr lvl="1"/>
            <a:r>
              <a:rPr lang="en-US" dirty="0" smtClean="0"/>
              <a:t>Describe the essence of an object for a purpose</a:t>
            </a:r>
          </a:p>
          <a:p>
            <a:endParaRPr lang="en-US" dirty="0" smtClean="0"/>
          </a:p>
          <a:p>
            <a:r>
              <a:rPr lang="en-US" b="1" u="sng" dirty="0" smtClean="0">
                <a:solidFill>
                  <a:srgbClr val="FF0000"/>
                </a:solidFill>
              </a:rPr>
              <a:t>Encapsulation</a:t>
            </a:r>
            <a:r>
              <a:rPr lang="en-US" dirty="0" smtClean="0"/>
              <a:t>: </a:t>
            </a:r>
          </a:p>
          <a:p>
            <a:pPr lvl="1"/>
            <a:r>
              <a:rPr lang="en-US" dirty="0" smtClean="0"/>
              <a:t>Summarize the Important features of the objects.</a:t>
            </a:r>
          </a:p>
          <a:p>
            <a:endParaRPr lang="en-US" dirty="0" smtClean="0"/>
          </a:p>
          <a:p>
            <a:r>
              <a:rPr lang="en-US" b="1" u="sng" dirty="0" smtClean="0">
                <a:solidFill>
                  <a:srgbClr val="FF0000"/>
                </a:solidFill>
              </a:rPr>
              <a:t>Information Hiding</a:t>
            </a:r>
            <a:r>
              <a:rPr lang="en-US" dirty="0" smtClean="0"/>
              <a:t>: </a:t>
            </a:r>
          </a:p>
          <a:p>
            <a:pPr lvl="1"/>
            <a:r>
              <a:rPr lang="en-US" dirty="0" smtClean="0"/>
              <a:t>Hiding the details of how an object performs its job.</a:t>
            </a:r>
            <a:endParaRPr lang="en-US" dirty="0"/>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Composition and Aggregation</a:t>
            </a:r>
            <a:endParaRPr lang="en-US" dirty="0"/>
          </a:p>
        </p:txBody>
      </p:sp>
      <p:sp>
        <p:nvSpPr>
          <p:cNvPr id="2" name="Content Placeholder 1"/>
          <p:cNvSpPr>
            <a:spLocks noGrp="1"/>
          </p:cNvSpPr>
          <p:nvPr>
            <p:ph idx="1"/>
          </p:nvPr>
        </p:nvSpPr>
        <p:spPr/>
        <p:txBody>
          <a:bodyPr/>
          <a:lstStyle/>
          <a:p>
            <a:r>
              <a:rPr lang="en-US" b="1" u="sng" dirty="0" smtClean="0">
                <a:solidFill>
                  <a:srgbClr val="FF0000"/>
                </a:solidFill>
              </a:rPr>
              <a:t>Composition</a:t>
            </a:r>
            <a:r>
              <a:rPr lang="en-US" dirty="0" smtClean="0"/>
              <a:t>: </a:t>
            </a:r>
          </a:p>
          <a:p>
            <a:pPr lvl="1"/>
            <a:r>
              <a:rPr lang="en-US" dirty="0" smtClean="0"/>
              <a:t>When the parts of an object are completely bound up in the life of the whole object, the whole object is composed of them</a:t>
            </a:r>
          </a:p>
          <a:p>
            <a:endParaRPr lang="en-US" dirty="0" smtClean="0"/>
          </a:p>
          <a:p>
            <a:r>
              <a:rPr lang="en-US" b="1" u="sng" dirty="0" smtClean="0">
                <a:solidFill>
                  <a:srgbClr val="FF0000"/>
                </a:solidFill>
              </a:rPr>
              <a:t>Aggregation</a:t>
            </a:r>
            <a:r>
              <a:rPr lang="en-US" dirty="0" smtClean="0"/>
              <a:t>: </a:t>
            </a:r>
          </a:p>
          <a:p>
            <a:pPr lvl="1"/>
            <a:r>
              <a:rPr lang="en-US" dirty="0" smtClean="0"/>
              <a:t>Some parts of a whole object exist beyond the life of the whole</a:t>
            </a:r>
          </a:p>
          <a:p>
            <a:endParaRPr lang="en-US" dirty="0"/>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Hierarchy (1)</a:t>
            </a:r>
            <a:endParaRPr lang="en-US" dirty="0"/>
          </a:p>
        </p:txBody>
      </p:sp>
      <p:sp>
        <p:nvSpPr>
          <p:cNvPr id="2" name="Content Placeholder 1"/>
          <p:cNvSpPr>
            <a:spLocks noGrp="1"/>
          </p:cNvSpPr>
          <p:nvPr>
            <p:ph idx="1"/>
          </p:nvPr>
        </p:nvSpPr>
        <p:spPr/>
        <p:txBody>
          <a:bodyPr>
            <a:normAutofit/>
          </a:bodyPr>
          <a:lstStyle/>
          <a:p>
            <a:r>
              <a:rPr lang="en-US" b="1" u="sng" dirty="0" smtClean="0">
                <a:solidFill>
                  <a:srgbClr val="FF0000"/>
                </a:solidFill>
              </a:rPr>
              <a:t>Hierarchy</a:t>
            </a:r>
            <a:r>
              <a:rPr lang="en-US" dirty="0" smtClean="0"/>
              <a:t>: </a:t>
            </a:r>
          </a:p>
          <a:p>
            <a:pPr lvl="1"/>
            <a:r>
              <a:rPr lang="en-US" sz="2400" dirty="0" smtClean="0"/>
              <a:t>Any ranking or ordering of abstractions into a tree-like structure.</a:t>
            </a:r>
          </a:p>
          <a:p>
            <a:endParaRPr lang="en-US" dirty="0" smtClean="0"/>
          </a:p>
          <a:p>
            <a:r>
              <a:rPr lang="en-US" b="1" u="sng" dirty="0" smtClean="0">
                <a:solidFill>
                  <a:srgbClr val="FF0000"/>
                </a:solidFill>
              </a:rPr>
              <a:t>Generalization</a:t>
            </a:r>
            <a:r>
              <a:rPr lang="en-US" dirty="0" smtClean="0"/>
              <a:t>: </a:t>
            </a:r>
          </a:p>
          <a:p>
            <a:pPr lvl="1"/>
            <a:r>
              <a:rPr lang="en-US" dirty="0" smtClean="0"/>
              <a:t>A group of objects with some common features can be define into a class</a:t>
            </a:r>
          </a:p>
          <a:p>
            <a:r>
              <a:rPr lang="en-US" b="1" u="sng" dirty="0" smtClean="0">
                <a:solidFill>
                  <a:srgbClr val="FF0000"/>
                </a:solidFill>
              </a:rPr>
              <a:t>Specialization</a:t>
            </a:r>
            <a:r>
              <a:rPr lang="en-US" dirty="0" smtClean="0"/>
              <a:t>: </a:t>
            </a:r>
          </a:p>
          <a:p>
            <a:pPr lvl="1"/>
            <a:r>
              <a:rPr lang="en-US" dirty="0" smtClean="0"/>
              <a:t>A group of objects with unique features not shared with other group can be define into a class</a:t>
            </a:r>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Hierarchy (2)</a:t>
            </a:r>
            <a:endParaRPr lang="en-US" dirty="0"/>
          </a:p>
        </p:txBody>
      </p:sp>
      <p:sp>
        <p:nvSpPr>
          <p:cNvPr id="2" name="Content Placeholder 1"/>
          <p:cNvSpPr>
            <a:spLocks noGrp="1"/>
          </p:cNvSpPr>
          <p:nvPr>
            <p:ph idx="1"/>
          </p:nvPr>
        </p:nvSpPr>
        <p:spPr/>
        <p:txBody>
          <a:bodyPr>
            <a:normAutofit/>
          </a:bodyPr>
          <a:lstStyle/>
          <a:p>
            <a:r>
              <a:rPr lang="en-US" b="1" u="sng" dirty="0" smtClean="0">
                <a:solidFill>
                  <a:srgbClr val="FF0000"/>
                </a:solidFill>
              </a:rPr>
              <a:t>Inheritance</a:t>
            </a:r>
            <a:r>
              <a:rPr lang="en-US" dirty="0" smtClean="0"/>
              <a:t>:</a:t>
            </a:r>
          </a:p>
          <a:p>
            <a:pPr lvl="1"/>
            <a:r>
              <a:rPr lang="en-US" dirty="0" smtClean="0"/>
              <a:t>Specific object inherit the features of the generic object (or class)</a:t>
            </a:r>
          </a:p>
          <a:p>
            <a:pPr lvl="1"/>
            <a:endParaRPr lang="en-US" dirty="0" smtClean="0"/>
          </a:p>
          <a:p>
            <a:r>
              <a:rPr lang="en-US" b="1" u="sng" dirty="0" smtClean="0">
                <a:solidFill>
                  <a:srgbClr val="FF0000"/>
                </a:solidFill>
              </a:rPr>
              <a:t>Polymorphism</a:t>
            </a:r>
            <a:r>
              <a:rPr lang="en-US" dirty="0" smtClean="0"/>
              <a:t>:</a:t>
            </a:r>
          </a:p>
          <a:p>
            <a:pPr lvl="1"/>
            <a:r>
              <a:rPr lang="en-US" dirty="0" smtClean="0"/>
              <a:t>When objects have the same behavior but perform it differently.</a:t>
            </a:r>
            <a:endParaRPr lang="en-US" dirty="0"/>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143000"/>
          </a:xfrm>
        </p:spPr>
        <p:txBody>
          <a:bodyPr/>
          <a:lstStyle/>
          <a:p>
            <a:r>
              <a:rPr lang="en-US" dirty="0" smtClean="0"/>
              <a:t>Other Terms (1)</a:t>
            </a:r>
            <a:endParaRPr lang="en-US" dirty="0"/>
          </a:p>
        </p:txBody>
      </p:sp>
      <p:sp>
        <p:nvSpPr>
          <p:cNvPr id="2" name="Content Placeholder 1"/>
          <p:cNvSpPr>
            <a:spLocks noGrp="1"/>
          </p:cNvSpPr>
          <p:nvPr>
            <p:ph idx="1"/>
          </p:nvPr>
        </p:nvSpPr>
        <p:spPr>
          <a:xfrm>
            <a:off x="457200" y="1709928"/>
            <a:ext cx="8229600" cy="5071872"/>
          </a:xfrm>
        </p:spPr>
        <p:txBody>
          <a:bodyPr>
            <a:normAutofit lnSpcReduction="10000"/>
          </a:bodyPr>
          <a:lstStyle/>
          <a:p>
            <a:r>
              <a:rPr lang="en-US" b="1" u="sng" dirty="0" smtClean="0">
                <a:solidFill>
                  <a:srgbClr val="FF0000"/>
                </a:solidFill>
              </a:rPr>
              <a:t>Modularity</a:t>
            </a:r>
          </a:p>
          <a:p>
            <a:pPr lvl="1"/>
            <a:r>
              <a:rPr lang="en-US" dirty="0" smtClean="0"/>
              <a:t>The breaking up of something complex into manageable pieces</a:t>
            </a:r>
          </a:p>
          <a:p>
            <a:pPr marL="365760" lvl="1" indent="-256032">
              <a:spcBef>
                <a:spcPts val="400"/>
              </a:spcBef>
              <a:buSzPct val="68000"/>
              <a:buFont typeface="Wingdings 3"/>
              <a:buChar char=""/>
            </a:pPr>
            <a:r>
              <a:rPr lang="en-US" sz="2700" b="1" u="sng" dirty="0" smtClean="0">
                <a:solidFill>
                  <a:srgbClr val="FF0000"/>
                </a:solidFill>
              </a:rPr>
              <a:t>Attribute</a:t>
            </a:r>
          </a:p>
          <a:p>
            <a:pPr lvl="1">
              <a:buSzPct val="100000"/>
            </a:pPr>
            <a:r>
              <a:rPr lang="en-US" dirty="0" smtClean="0"/>
              <a:t>structure (Field) of an object</a:t>
            </a:r>
          </a:p>
          <a:p>
            <a:pPr marL="365760" lvl="1" indent="-256032">
              <a:spcBef>
                <a:spcPts val="400"/>
              </a:spcBef>
              <a:buSzPct val="68000"/>
              <a:buFont typeface="Wingdings 3"/>
              <a:buChar char=""/>
            </a:pPr>
            <a:r>
              <a:rPr lang="en-US" sz="2700" b="1" u="sng" dirty="0" smtClean="0">
                <a:solidFill>
                  <a:srgbClr val="FF0000"/>
                </a:solidFill>
              </a:rPr>
              <a:t>Operation</a:t>
            </a:r>
          </a:p>
          <a:p>
            <a:pPr lvl="1">
              <a:buSzPct val="100000"/>
            </a:pPr>
            <a:r>
              <a:rPr lang="en-US" dirty="0" smtClean="0"/>
              <a:t>A behavior or method  of an object</a:t>
            </a:r>
          </a:p>
          <a:p>
            <a:pPr marL="365760" lvl="1" indent="-256032">
              <a:spcBef>
                <a:spcPts val="400"/>
              </a:spcBef>
              <a:buSzPct val="68000"/>
              <a:buFont typeface="Wingdings 3"/>
              <a:buChar char=""/>
            </a:pPr>
            <a:r>
              <a:rPr lang="en-US" sz="2700" b="1" u="sng" dirty="0" smtClean="0">
                <a:solidFill>
                  <a:srgbClr val="FF0000"/>
                </a:solidFill>
              </a:rPr>
              <a:t>Component</a:t>
            </a:r>
          </a:p>
          <a:p>
            <a:pPr lvl="1">
              <a:buSzPct val="100000"/>
            </a:pPr>
            <a:r>
              <a:rPr lang="en-US" dirty="0" smtClean="0"/>
              <a:t>A real world object or unit of software code that is so self-contained that it can be swapped out and replaced by another object, without the user knowing the difference</a:t>
            </a:r>
          </a:p>
          <a:p>
            <a:pPr lvl="1">
              <a:buSzPct val="100000"/>
            </a:pPr>
            <a:endParaRPr lang="en-US" dirty="0" smtClean="0"/>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smtClean="0"/>
              <a:t>Before Object-Oriented</a:t>
            </a:r>
            <a:endParaRPr lang="en-US" dirty="0"/>
          </a:p>
        </p:txBody>
      </p:sp>
      <p:sp>
        <p:nvSpPr>
          <p:cNvPr id="2" name="Content Placeholder 1"/>
          <p:cNvSpPr>
            <a:spLocks noGrp="1"/>
          </p:cNvSpPr>
          <p:nvPr>
            <p:ph idx="1"/>
          </p:nvPr>
        </p:nvSpPr>
        <p:spPr/>
        <p:txBody>
          <a:bodyPr>
            <a:normAutofit lnSpcReduction="10000"/>
          </a:bodyPr>
          <a:lstStyle/>
          <a:p>
            <a:r>
              <a:rPr lang="en-US" dirty="0" smtClean="0"/>
              <a:t>Software Crisis (Late, Over Budget, Residual Fault)</a:t>
            </a:r>
          </a:p>
          <a:p>
            <a:r>
              <a:rPr lang="en-US" dirty="0" smtClean="0"/>
              <a:t>Financial Aspect (Training cost, impact of new technology, effect on maintenance phase)</a:t>
            </a:r>
          </a:p>
          <a:p>
            <a:r>
              <a:rPr lang="en-US" dirty="0" smtClean="0"/>
              <a:t>Maintenance Aspect (Reuse &amp; modify)</a:t>
            </a:r>
          </a:p>
          <a:p>
            <a:r>
              <a:rPr lang="en-US" dirty="0" smtClean="0"/>
              <a:t>Requirements, analysis, and design aspect</a:t>
            </a:r>
          </a:p>
          <a:p>
            <a:r>
              <a:rPr lang="en-US" dirty="0" smtClean="0"/>
              <a:t>Team Programming Aspect (Communication among team members)</a:t>
            </a:r>
          </a:p>
          <a:p>
            <a:r>
              <a:rPr lang="en-US" dirty="0" smtClean="0"/>
              <a:t>Planning Aspect </a:t>
            </a:r>
          </a:p>
          <a:p>
            <a:r>
              <a:rPr lang="en-US" dirty="0" smtClean="0"/>
              <a:t>Testing Aspect</a:t>
            </a:r>
          </a:p>
          <a:p>
            <a:r>
              <a:rPr lang="en-US" dirty="0" smtClean="0"/>
              <a:t>Documentation Aspect</a:t>
            </a:r>
            <a:endParaRPr lang="en-US" dirty="0"/>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81000"/>
            <a:ext cx="8229600" cy="1143000"/>
          </a:xfrm>
        </p:spPr>
        <p:txBody>
          <a:bodyPr/>
          <a:lstStyle/>
          <a:p>
            <a:r>
              <a:rPr lang="en-US" dirty="0" smtClean="0"/>
              <a:t>Other Terms (2)</a:t>
            </a:r>
            <a:endParaRPr lang="en-US" dirty="0"/>
          </a:p>
        </p:txBody>
      </p:sp>
      <p:sp>
        <p:nvSpPr>
          <p:cNvPr id="2" name="Content Placeholder 1"/>
          <p:cNvSpPr>
            <a:spLocks noGrp="1"/>
          </p:cNvSpPr>
          <p:nvPr>
            <p:ph idx="1"/>
          </p:nvPr>
        </p:nvSpPr>
        <p:spPr>
          <a:xfrm>
            <a:off x="457200" y="1633728"/>
            <a:ext cx="8229600" cy="5071872"/>
          </a:xfrm>
        </p:spPr>
        <p:txBody>
          <a:bodyPr>
            <a:normAutofit/>
          </a:bodyPr>
          <a:lstStyle/>
          <a:p>
            <a:r>
              <a:rPr lang="en-US" b="1" u="sng" dirty="0" smtClean="0">
                <a:solidFill>
                  <a:srgbClr val="FF0000"/>
                </a:solidFill>
              </a:rPr>
              <a:t>Stereotypes</a:t>
            </a:r>
          </a:p>
          <a:p>
            <a:pPr lvl="1"/>
            <a:r>
              <a:rPr lang="en-US" dirty="0" smtClean="0"/>
              <a:t>Define a new model element in terms of another model element</a:t>
            </a:r>
          </a:p>
          <a:p>
            <a:pPr marL="365760" lvl="1" indent="-256032">
              <a:spcBef>
                <a:spcPts val="400"/>
              </a:spcBef>
              <a:buSzPct val="68000"/>
              <a:buFont typeface="Wingdings 3"/>
              <a:buChar char=""/>
            </a:pPr>
            <a:r>
              <a:rPr lang="en-US" sz="2700" b="1" u="sng" dirty="0" smtClean="0">
                <a:solidFill>
                  <a:srgbClr val="FF0000"/>
                </a:solidFill>
              </a:rPr>
              <a:t>Properties</a:t>
            </a:r>
          </a:p>
          <a:p>
            <a:pPr lvl="1">
              <a:buSzPct val="100000"/>
            </a:pPr>
            <a:r>
              <a:rPr lang="en-US" dirty="0" smtClean="0"/>
              <a:t>specific attribute, of a UML element, Also called </a:t>
            </a:r>
            <a:r>
              <a:rPr lang="en-US" i="1" dirty="0" smtClean="0"/>
              <a:t>tagged values</a:t>
            </a:r>
            <a:endParaRPr lang="en-US" dirty="0" smtClean="0"/>
          </a:p>
          <a:p>
            <a:pPr lvl="1">
              <a:buSzPct val="100000"/>
            </a:pPr>
            <a:r>
              <a:rPr lang="en-US" dirty="0" smtClean="0"/>
              <a:t>Properties can be created by UML modelers for any purpose</a:t>
            </a: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Terms (3)</a:t>
            </a:r>
            <a:endParaRPr lang="en-US" dirty="0"/>
          </a:p>
        </p:txBody>
      </p:sp>
      <p:sp>
        <p:nvSpPr>
          <p:cNvPr id="2" name="Content Placeholder 1"/>
          <p:cNvSpPr>
            <a:spLocks noGrp="1"/>
          </p:cNvSpPr>
          <p:nvPr>
            <p:ph idx="1"/>
          </p:nvPr>
        </p:nvSpPr>
        <p:spPr>
          <a:xfrm>
            <a:off x="457200" y="1981200"/>
            <a:ext cx="8229600" cy="4572000"/>
          </a:xfrm>
        </p:spPr>
        <p:txBody>
          <a:bodyPr>
            <a:normAutofit/>
          </a:bodyPr>
          <a:lstStyle/>
          <a:p>
            <a:pPr marL="365760" lvl="1" indent="-256032">
              <a:spcBef>
                <a:spcPts val="400"/>
              </a:spcBef>
              <a:buSzPct val="68000"/>
              <a:buFont typeface="Wingdings 3"/>
              <a:buChar char=""/>
            </a:pPr>
            <a:r>
              <a:rPr lang="en-US" sz="2700" b="1" u="sng" dirty="0" smtClean="0">
                <a:solidFill>
                  <a:srgbClr val="FF0000"/>
                </a:solidFill>
              </a:rPr>
              <a:t>Notes</a:t>
            </a:r>
          </a:p>
          <a:p>
            <a:pPr lvl="1"/>
            <a:r>
              <a:rPr lang="en-US" dirty="0" smtClean="0"/>
              <a:t>A note can be added to any UML element</a:t>
            </a:r>
          </a:p>
          <a:p>
            <a:pPr lvl="1"/>
            <a:r>
              <a:rPr lang="en-US" dirty="0" smtClean="0"/>
              <a:t>The note may be anchored to an element with a dashed line</a:t>
            </a:r>
          </a:p>
          <a:p>
            <a:pPr lvl="1">
              <a:buSzPct val="100000"/>
            </a:pPr>
            <a:endParaRPr lang="en-US" dirty="0" smtClean="0"/>
          </a:p>
        </p:txBody>
      </p:sp>
      <p:grpSp>
        <p:nvGrpSpPr>
          <p:cNvPr id="15" name="Group 14"/>
          <p:cNvGrpSpPr/>
          <p:nvPr/>
        </p:nvGrpSpPr>
        <p:grpSpPr>
          <a:xfrm>
            <a:off x="977900" y="3505200"/>
            <a:ext cx="7456488" cy="1649413"/>
            <a:chOff x="977900" y="3505200"/>
            <a:chExt cx="7456488" cy="1649413"/>
          </a:xfrm>
        </p:grpSpPr>
        <p:sp>
          <p:nvSpPr>
            <p:cNvPr id="4" name="Rectangle 17"/>
            <p:cNvSpPr>
              <a:spLocks noChangeArrowheads="1"/>
            </p:cNvSpPr>
            <p:nvPr/>
          </p:nvSpPr>
          <p:spPr bwMode="auto">
            <a:xfrm>
              <a:off x="5341938" y="3581400"/>
              <a:ext cx="2425700" cy="274638"/>
            </a:xfrm>
            <a:prstGeom prst="rect">
              <a:avLst/>
            </a:prstGeom>
            <a:noFill/>
            <a:ln w="9525">
              <a:noFill/>
              <a:miter lim="800000"/>
              <a:headEnd/>
              <a:tailEnd/>
            </a:ln>
          </p:spPr>
          <p:txBody>
            <a:bodyPr wrap="none" lIns="0" tIns="0" rIns="0" bIns="0">
              <a:spAutoFit/>
            </a:bodyPr>
            <a:lstStyle/>
            <a:p>
              <a:r>
                <a:rPr lang="en-US"/>
                <a:t>There can be up to one </a:t>
              </a:r>
            </a:p>
          </p:txBody>
        </p:sp>
        <p:sp>
          <p:nvSpPr>
            <p:cNvPr id="5" name="Rectangle 18"/>
            <p:cNvSpPr>
              <a:spLocks noChangeArrowheads="1"/>
            </p:cNvSpPr>
            <p:nvPr/>
          </p:nvSpPr>
          <p:spPr bwMode="auto">
            <a:xfrm>
              <a:off x="5341938" y="3878263"/>
              <a:ext cx="2806700" cy="274637"/>
            </a:xfrm>
            <a:prstGeom prst="rect">
              <a:avLst/>
            </a:prstGeom>
            <a:noFill/>
            <a:ln w="9525">
              <a:noFill/>
              <a:miter lim="800000"/>
              <a:headEnd/>
              <a:tailEnd/>
            </a:ln>
          </p:spPr>
          <p:txBody>
            <a:bodyPr wrap="none" lIns="0" tIns="0" rIns="0" bIns="0">
              <a:spAutoFit/>
            </a:bodyPr>
            <a:lstStyle/>
            <a:p>
              <a:r>
                <a:rPr lang="en-US" dirty="0" err="1"/>
                <a:t>MaintainScheduleForm</a:t>
              </a:r>
              <a:r>
                <a:rPr lang="en-US" dirty="0"/>
                <a:t> per </a:t>
              </a:r>
            </a:p>
          </p:txBody>
        </p:sp>
        <p:sp>
          <p:nvSpPr>
            <p:cNvPr id="6" name="Rectangle 19"/>
            <p:cNvSpPr>
              <a:spLocks noChangeArrowheads="1"/>
            </p:cNvSpPr>
            <p:nvPr/>
          </p:nvSpPr>
          <p:spPr bwMode="auto">
            <a:xfrm>
              <a:off x="5341938" y="4173538"/>
              <a:ext cx="1346200" cy="274637"/>
            </a:xfrm>
            <a:prstGeom prst="rect">
              <a:avLst/>
            </a:prstGeom>
            <a:noFill/>
            <a:ln w="9525">
              <a:noFill/>
              <a:miter lim="800000"/>
              <a:headEnd/>
              <a:tailEnd/>
            </a:ln>
          </p:spPr>
          <p:txBody>
            <a:bodyPr wrap="none" lIns="0" tIns="0" rIns="0" bIns="0">
              <a:spAutoFit/>
            </a:bodyPr>
            <a:lstStyle/>
            <a:p>
              <a:r>
                <a:rPr lang="en-US" dirty="0"/>
                <a:t>user session.</a:t>
              </a:r>
            </a:p>
          </p:txBody>
        </p:sp>
        <p:sp>
          <p:nvSpPr>
            <p:cNvPr id="7" name="Rectangle 21"/>
            <p:cNvSpPr>
              <a:spLocks noChangeArrowheads="1"/>
            </p:cNvSpPr>
            <p:nvPr/>
          </p:nvSpPr>
          <p:spPr bwMode="auto">
            <a:xfrm>
              <a:off x="1125538" y="4081463"/>
              <a:ext cx="2349500" cy="274637"/>
            </a:xfrm>
            <a:prstGeom prst="rect">
              <a:avLst/>
            </a:prstGeom>
            <a:noFill/>
            <a:ln w="9525">
              <a:noFill/>
              <a:miter lim="800000"/>
              <a:headEnd/>
              <a:tailEnd/>
            </a:ln>
          </p:spPr>
          <p:txBody>
            <a:bodyPr wrap="none" lIns="0" tIns="0" rIns="0" bIns="0">
              <a:spAutoFit/>
            </a:bodyPr>
            <a:lstStyle/>
            <a:p>
              <a:r>
                <a:rPr lang="en-US" dirty="0" err="1"/>
                <a:t>MaintainScheduleForm</a:t>
              </a:r>
              <a:endParaRPr lang="en-US" dirty="0"/>
            </a:p>
          </p:txBody>
        </p:sp>
        <p:grpSp>
          <p:nvGrpSpPr>
            <p:cNvPr id="8" name="Group 25"/>
            <p:cNvGrpSpPr>
              <a:grpSpLocks/>
            </p:cNvGrpSpPr>
            <p:nvPr/>
          </p:nvGrpSpPr>
          <p:grpSpPr bwMode="auto">
            <a:xfrm>
              <a:off x="977900" y="3505200"/>
              <a:ext cx="7456488" cy="1649413"/>
              <a:chOff x="616" y="2096"/>
              <a:chExt cx="4697" cy="1039"/>
            </a:xfrm>
          </p:grpSpPr>
          <p:sp>
            <p:nvSpPr>
              <p:cNvPr id="9" name="Freeform 15"/>
              <p:cNvSpPr>
                <a:spLocks/>
              </p:cNvSpPr>
              <p:nvPr/>
            </p:nvSpPr>
            <p:spPr bwMode="auto">
              <a:xfrm>
                <a:off x="3318" y="2096"/>
                <a:ext cx="1995" cy="1039"/>
              </a:xfrm>
              <a:custGeom>
                <a:avLst/>
                <a:gdLst/>
                <a:ahLst/>
                <a:cxnLst>
                  <a:cxn ang="0">
                    <a:pos x="0" y="0"/>
                  </a:cxn>
                  <a:cxn ang="0">
                    <a:pos x="160" y="0"/>
                  </a:cxn>
                  <a:cxn ang="0">
                    <a:pos x="172" y="11"/>
                  </a:cxn>
                  <a:cxn ang="0">
                    <a:pos x="172" y="89"/>
                  </a:cxn>
                  <a:cxn ang="0">
                    <a:pos x="0" y="89"/>
                  </a:cxn>
                  <a:cxn ang="0">
                    <a:pos x="0" y="0"/>
                  </a:cxn>
                </a:cxnLst>
                <a:rect l="0" t="0" r="r" b="b"/>
                <a:pathLst>
                  <a:path w="172" h="89">
                    <a:moveTo>
                      <a:pt x="0" y="0"/>
                    </a:moveTo>
                    <a:lnTo>
                      <a:pt x="160" y="0"/>
                    </a:lnTo>
                    <a:lnTo>
                      <a:pt x="172" y="11"/>
                    </a:lnTo>
                    <a:lnTo>
                      <a:pt x="172" y="89"/>
                    </a:lnTo>
                    <a:lnTo>
                      <a:pt x="0" y="89"/>
                    </a:lnTo>
                    <a:lnTo>
                      <a:pt x="0" y="0"/>
                    </a:lnTo>
                  </a:path>
                </a:pathLst>
              </a:custGeom>
              <a:noFill/>
              <a:ln w="0">
                <a:solidFill>
                  <a:schemeClr val="tx1"/>
                </a:solidFill>
                <a:prstDash val="solid"/>
                <a:round/>
                <a:headEnd/>
                <a:tailEnd/>
              </a:ln>
            </p:spPr>
            <p:txBody>
              <a:bodyPr/>
              <a:lstStyle/>
              <a:p>
                <a:endParaRPr lang="en-US"/>
              </a:p>
            </p:txBody>
          </p:sp>
          <p:sp>
            <p:nvSpPr>
              <p:cNvPr id="10" name="Freeform 16"/>
              <p:cNvSpPr>
                <a:spLocks/>
              </p:cNvSpPr>
              <p:nvPr/>
            </p:nvSpPr>
            <p:spPr bwMode="auto">
              <a:xfrm>
                <a:off x="5174" y="2096"/>
                <a:ext cx="139" cy="129"/>
              </a:xfrm>
              <a:custGeom>
                <a:avLst/>
                <a:gdLst/>
                <a:ahLst/>
                <a:cxnLst>
                  <a:cxn ang="0">
                    <a:pos x="0" y="0"/>
                  </a:cxn>
                  <a:cxn ang="0">
                    <a:pos x="0" y="11"/>
                  </a:cxn>
                  <a:cxn ang="0">
                    <a:pos x="12" y="11"/>
                  </a:cxn>
                </a:cxnLst>
                <a:rect l="0" t="0" r="r" b="b"/>
                <a:pathLst>
                  <a:path w="12" h="11">
                    <a:moveTo>
                      <a:pt x="0" y="0"/>
                    </a:moveTo>
                    <a:lnTo>
                      <a:pt x="0" y="11"/>
                    </a:lnTo>
                    <a:lnTo>
                      <a:pt x="12" y="11"/>
                    </a:lnTo>
                  </a:path>
                </a:pathLst>
              </a:custGeom>
              <a:noFill/>
              <a:ln w="0">
                <a:solidFill>
                  <a:schemeClr val="tx1"/>
                </a:solidFill>
                <a:prstDash val="solid"/>
                <a:round/>
                <a:headEnd/>
                <a:tailEnd/>
              </a:ln>
            </p:spPr>
            <p:txBody>
              <a:bodyPr/>
              <a:lstStyle/>
              <a:p>
                <a:endParaRPr lang="en-US"/>
              </a:p>
            </p:txBody>
          </p:sp>
          <p:sp>
            <p:nvSpPr>
              <p:cNvPr id="11" name="Rectangle 20"/>
              <p:cNvSpPr>
                <a:spLocks noChangeArrowheads="1"/>
              </p:cNvSpPr>
              <p:nvPr/>
            </p:nvSpPr>
            <p:spPr bwMode="auto">
              <a:xfrm>
                <a:off x="616" y="2462"/>
                <a:ext cx="1716" cy="467"/>
              </a:xfrm>
              <a:prstGeom prst="rect">
                <a:avLst/>
              </a:prstGeom>
              <a:noFill/>
              <a:ln w="0">
                <a:solidFill>
                  <a:schemeClr val="tx1"/>
                </a:solidFill>
                <a:miter lim="800000"/>
                <a:headEnd/>
                <a:tailEnd/>
              </a:ln>
            </p:spPr>
            <p:txBody>
              <a:bodyPr/>
              <a:lstStyle/>
              <a:p>
                <a:endParaRPr lang="en-US"/>
              </a:p>
            </p:txBody>
          </p:sp>
          <p:sp>
            <p:nvSpPr>
              <p:cNvPr id="12" name="Rectangle 22"/>
              <p:cNvSpPr>
                <a:spLocks noChangeArrowheads="1"/>
              </p:cNvSpPr>
              <p:nvPr/>
            </p:nvSpPr>
            <p:spPr bwMode="auto">
              <a:xfrm>
                <a:off x="616" y="2707"/>
                <a:ext cx="1716" cy="222"/>
              </a:xfrm>
              <a:prstGeom prst="rect">
                <a:avLst/>
              </a:prstGeom>
              <a:noFill/>
              <a:ln w="0">
                <a:solidFill>
                  <a:schemeClr val="tx1"/>
                </a:solidFill>
                <a:miter lim="800000"/>
                <a:headEnd/>
                <a:tailEnd/>
              </a:ln>
            </p:spPr>
            <p:txBody>
              <a:bodyPr/>
              <a:lstStyle/>
              <a:p>
                <a:endParaRPr lang="en-US"/>
              </a:p>
            </p:txBody>
          </p:sp>
          <p:sp>
            <p:nvSpPr>
              <p:cNvPr id="13" name="Rectangle 23"/>
              <p:cNvSpPr>
                <a:spLocks noChangeArrowheads="1"/>
              </p:cNvSpPr>
              <p:nvPr/>
            </p:nvSpPr>
            <p:spPr bwMode="auto">
              <a:xfrm>
                <a:off x="616" y="2801"/>
                <a:ext cx="1716" cy="128"/>
              </a:xfrm>
              <a:prstGeom prst="rect">
                <a:avLst/>
              </a:prstGeom>
              <a:noFill/>
              <a:ln w="0">
                <a:solidFill>
                  <a:schemeClr val="tx1"/>
                </a:solidFill>
                <a:miter lim="800000"/>
                <a:headEnd/>
                <a:tailEnd/>
              </a:ln>
            </p:spPr>
            <p:txBody>
              <a:bodyPr/>
              <a:lstStyle/>
              <a:p>
                <a:endParaRPr lang="en-US"/>
              </a:p>
            </p:txBody>
          </p:sp>
          <p:sp>
            <p:nvSpPr>
              <p:cNvPr id="14" name="Line 24"/>
              <p:cNvSpPr>
                <a:spLocks noChangeShapeType="1"/>
              </p:cNvSpPr>
              <p:nvPr/>
            </p:nvSpPr>
            <p:spPr bwMode="auto">
              <a:xfrm flipH="1">
                <a:off x="2332" y="2696"/>
                <a:ext cx="975" cy="1"/>
              </a:xfrm>
              <a:prstGeom prst="line">
                <a:avLst/>
              </a:prstGeom>
              <a:noFill/>
              <a:ln w="0">
                <a:solidFill>
                  <a:schemeClr val="tx1"/>
                </a:solidFill>
                <a:prstDash val="sysDash"/>
                <a:round/>
                <a:headEnd/>
                <a:tailEnd/>
              </a:ln>
            </p:spPr>
            <p:txBody>
              <a:bodyPr/>
              <a:lstStyle/>
              <a:p>
                <a:endParaRPr lang="en-US"/>
              </a:p>
            </p:txBody>
          </p:sp>
        </p:grpSp>
      </p:gr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UML Tools</a:t>
            </a:r>
            <a:endParaRPr lang="en-US" dirty="0"/>
          </a:p>
        </p:txBody>
      </p:sp>
      <p:sp>
        <p:nvSpPr>
          <p:cNvPr id="2" name="Content Placeholder 1"/>
          <p:cNvSpPr>
            <a:spLocks noGrp="1"/>
          </p:cNvSpPr>
          <p:nvPr>
            <p:ph idx="1"/>
          </p:nvPr>
        </p:nvSpPr>
        <p:spPr/>
        <p:txBody>
          <a:bodyPr>
            <a:normAutofit lnSpcReduction="10000"/>
          </a:bodyPr>
          <a:lstStyle/>
          <a:p>
            <a:r>
              <a:rPr lang="en-US" dirty="0" smtClean="0"/>
              <a:t>A modeling tool aids the development of software by keeping track of all software engineering symbols</a:t>
            </a:r>
          </a:p>
          <a:p>
            <a:r>
              <a:rPr lang="en-US" dirty="0" smtClean="0"/>
              <a:t>UML tools can do the following task</a:t>
            </a:r>
          </a:p>
          <a:p>
            <a:pPr lvl="1"/>
            <a:r>
              <a:rPr lang="en-US" dirty="0" smtClean="0"/>
              <a:t>Drawing UML diagrams</a:t>
            </a:r>
          </a:p>
          <a:p>
            <a:pPr lvl="1"/>
            <a:r>
              <a:rPr lang="en-US" dirty="0" smtClean="0"/>
              <a:t>Drawing UML notation correctly</a:t>
            </a:r>
          </a:p>
          <a:p>
            <a:pPr lvl="1"/>
            <a:r>
              <a:rPr lang="en-US" dirty="0" smtClean="0"/>
              <a:t>Organize notations and diagrams into package</a:t>
            </a:r>
          </a:p>
          <a:p>
            <a:pPr lvl="1"/>
            <a:r>
              <a:rPr lang="en-US" dirty="0" smtClean="0"/>
              <a:t>Searching for specific elements in diagrams</a:t>
            </a:r>
          </a:p>
          <a:p>
            <a:pPr lvl="1"/>
            <a:r>
              <a:rPr lang="en-US" dirty="0" smtClean="0"/>
              <a:t>Reverse Engineering (code to diagrams)</a:t>
            </a:r>
          </a:p>
          <a:p>
            <a:pPr lvl="1"/>
            <a:r>
              <a:rPr lang="en-US" dirty="0" smtClean="0"/>
              <a:t>Model Reporting (generating report)</a:t>
            </a:r>
          </a:p>
          <a:p>
            <a:pPr lvl="1"/>
            <a:r>
              <a:rPr lang="en-US" dirty="0" smtClean="0"/>
              <a:t>Generating code (diagrams to code)</a:t>
            </a:r>
            <a:endParaRPr lang="en-US" dirty="0"/>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Which Methodology?</a:t>
            </a:r>
            <a:endParaRPr lang="en-US" dirty="0"/>
          </a:p>
        </p:txBody>
      </p:sp>
      <p:sp>
        <p:nvSpPr>
          <p:cNvPr id="2" name="Content Placeholder 1"/>
          <p:cNvSpPr>
            <a:spLocks noGrp="1"/>
          </p:cNvSpPr>
          <p:nvPr>
            <p:ph idx="1"/>
          </p:nvPr>
        </p:nvSpPr>
        <p:spPr/>
        <p:txBody>
          <a:bodyPr/>
          <a:lstStyle/>
          <a:p>
            <a:r>
              <a:rPr lang="en-US" dirty="0" smtClean="0"/>
              <a:t>Software Development Life Cycle</a:t>
            </a:r>
          </a:p>
          <a:p>
            <a:pPr lvl="1"/>
            <a:r>
              <a:rPr lang="en-US" dirty="0" smtClean="0"/>
              <a:t>(Waterfall, Spiral, etc.)</a:t>
            </a:r>
          </a:p>
          <a:p>
            <a:pPr>
              <a:buNone/>
            </a:pPr>
            <a:endParaRPr lang="en-US" dirty="0" smtClean="0"/>
          </a:p>
          <a:p>
            <a:r>
              <a:rPr lang="en-US" dirty="0" smtClean="0"/>
              <a:t>Customized Methodology</a:t>
            </a:r>
          </a:p>
          <a:p>
            <a:pPr lvl="1"/>
            <a:r>
              <a:rPr lang="en-US" dirty="0" smtClean="0"/>
              <a:t>(OMT, </a:t>
            </a:r>
            <a:r>
              <a:rPr lang="en-US" dirty="0" err="1" smtClean="0"/>
              <a:t>Booch</a:t>
            </a:r>
            <a:r>
              <a:rPr lang="en-US" dirty="0" smtClean="0"/>
              <a:t>, </a:t>
            </a:r>
            <a:r>
              <a:rPr lang="en-US" dirty="0" err="1" smtClean="0"/>
              <a:t>Objectory</a:t>
            </a:r>
            <a:r>
              <a:rPr lang="en-US" dirty="0" smtClean="0"/>
              <a:t>, RUP, Catalysis, Agile, XP)</a:t>
            </a:r>
            <a:endParaRPr lang="en-US" dirty="0"/>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References</a:t>
            </a:r>
            <a:endParaRPr lang="en-US" dirty="0"/>
          </a:p>
        </p:txBody>
      </p:sp>
      <p:sp>
        <p:nvSpPr>
          <p:cNvPr id="2" name="Content Placeholder 1"/>
          <p:cNvSpPr>
            <a:spLocks noGrp="1"/>
          </p:cNvSpPr>
          <p:nvPr>
            <p:ph idx="1"/>
          </p:nvPr>
        </p:nvSpPr>
        <p:spPr/>
        <p:txBody>
          <a:bodyPr/>
          <a:lstStyle/>
          <a:p>
            <a:r>
              <a:rPr lang="en-US" dirty="0" smtClean="0"/>
              <a:t>Stephen R. </a:t>
            </a:r>
            <a:r>
              <a:rPr lang="en-US" dirty="0" err="1" smtClean="0"/>
              <a:t>Schach</a:t>
            </a:r>
            <a:r>
              <a:rPr lang="en-US" dirty="0" smtClean="0"/>
              <a:t>, Object Oriented and Classical Software Engineering, 6</a:t>
            </a:r>
            <a:r>
              <a:rPr lang="en-US" baseline="30000" dirty="0" smtClean="0"/>
              <a:t>th</a:t>
            </a:r>
            <a:r>
              <a:rPr lang="en-US" dirty="0" smtClean="0"/>
              <a:t> ed., chapter 1-3</a:t>
            </a:r>
          </a:p>
          <a:p>
            <a:r>
              <a:rPr lang="en-US" dirty="0" smtClean="0"/>
              <a:t>Michael J. </a:t>
            </a:r>
            <a:r>
              <a:rPr lang="en-US" dirty="0" err="1" smtClean="0"/>
              <a:t>Chonoles</a:t>
            </a:r>
            <a:r>
              <a:rPr lang="en-US" dirty="0" smtClean="0"/>
              <a:t> &amp; James A. </a:t>
            </a:r>
            <a:r>
              <a:rPr lang="en-US" dirty="0" err="1" smtClean="0"/>
              <a:t>Schardt</a:t>
            </a:r>
            <a:r>
              <a:rPr lang="en-US" dirty="0" smtClean="0"/>
              <a:t>, UML 2 For Dummies, 2003, chapter 1-2</a:t>
            </a:r>
          </a:p>
          <a:p>
            <a:r>
              <a:rPr lang="en-US" dirty="0" smtClean="0"/>
              <a:t>Wikipedia</a:t>
            </a: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888"/>
            <a:ext cx="8229600" cy="1143000"/>
          </a:xfrm>
        </p:spPr>
        <p:txBody>
          <a:bodyPr>
            <a:normAutofit fontScale="90000"/>
          </a:bodyPr>
          <a:lstStyle/>
          <a:p>
            <a:r>
              <a:rPr lang="en-US" dirty="0" smtClean="0"/>
              <a:t>Object-Oriented Programming Definition</a:t>
            </a:r>
            <a:endParaRPr lang="en-US" dirty="0"/>
          </a:p>
        </p:txBody>
      </p:sp>
      <p:sp>
        <p:nvSpPr>
          <p:cNvPr id="2" name="Content Placeholder 1"/>
          <p:cNvSpPr>
            <a:spLocks noGrp="1"/>
          </p:cNvSpPr>
          <p:nvPr>
            <p:ph idx="1"/>
          </p:nvPr>
        </p:nvSpPr>
        <p:spPr>
          <a:xfrm>
            <a:off x="457200" y="2240280"/>
            <a:ext cx="8229600" cy="4389120"/>
          </a:xfrm>
        </p:spPr>
        <p:txBody>
          <a:bodyPr/>
          <a:lstStyle/>
          <a:p>
            <a:r>
              <a:rPr lang="en-US" dirty="0" smtClean="0"/>
              <a:t>“</a:t>
            </a:r>
            <a:r>
              <a:rPr lang="en-US" b="1" smtClean="0"/>
              <a:t>Object-Oriented </a:t>
            </a:r>
            <a:r>
              <a:rPr lang="en-US" b="1" smtClean="0"/>
              <a:t>Programming </a:t>
            </a:r>
            <a:r>
              <a:rPr lang="en-US" b="1" dirty="0" smtClean="0"/>
              <a:t>(OOP)</a:t>
            </a:r>
            <a:r>
              <a:rPr lang="en-US" dirty="0" smtClean="0"/>
              <a:t> is a programming paradigm that uses “</a:t>
            </a:r>
            <a:r>
              <a:rPr lang="en-US" u="sng" dirty="0" smtClean="0">
                <a:solidFill>
                  <a:srgbClr val="FF0000"/>
                </a:solidFill>
              </a:rPr>
              <a:t>objects</a:t>
            </a:r>
            <a:r>
              <a:rPr lang="en-US" dirty="0" smtClean="0"/>
              <a:t>" and their interactions to design applications and computer programs. “ (Wikipedia)</a:t>
            </a:r>
            <a:endParaRPr lang="en-US" dirty="0"/>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smtClean="0"/>
              <a:t>Why Object-Oriented?</a:t>
            </a:r>
            <a:r>
              <a:rPr lang="en-US" dirty="0" smtClean="0"/>
              <a:t> (1)</a:t>
            </a:r>
            <a:endParaRPr lang="en-US" dirty="0"/>
          </a:p>
        </p:txBody>
      </p:sp>
      <p:sp>
        <p:nvSpPr>
          <p:cNvPr id="2" name="Content Placeholder 1"/>
          <p:cNvSpPr>
            <a:spLocks noGrp="1"/>
          </p:cNvSpPr>
          <p:nvPr>
            <p:ph idx="1"/>
          </p:nvPr>
        </p:nvSpPr>
        <p:spPr/>
        <p:txBody>
          <a:bodyPr>
            <a:normAutofit/>
          </a:bodyPr>
          <a:lstStyle/>
          <a:p>
            <a:r>
              <a:rPr lang="en-US" dirty="0" smtClean="0"/>
              <a:t>The structured paradigm was successful initially</a:t>
            </a:r>
          </a:p>
          <a:p>
            <a:pPr lvl="1"/>
            <a:r>
              <a:rPr lang="en-US" dirty="0" smtClean="0"/>
              <a:t>It started to fail with larger products (&gt; 50,000 LOC)</a:t>
            </a:r>
          </a:p>
          <a:p>
            <a:r>
              <a:rPr lang="en-US" dirty="0" err="1" smtClean="0"/>
              <a:t>Postdelivery</a:t>
            </a:r>
            <a:r>
              <a:rPr lang="en-US" dirty="0" smtClean="0"/>
              <a:t> maintenance problems (today, 70 to 80 percent of total effort)</a:t>
            </a:r>
          </a:p>
          <a:p>
            <a:r>
              <a:rPr lang="en-US" dirty="0" smtClean="0"/>
              <a:t>Reason: Structured methods are </a:t>
            </a:r>
          </a:p>
          <a:p>
            <a:pPr lvl="1"/>
            <a:r>
              <a:rPr lang="en-US" dirty="0" smtClean="0"/>
              <a:t>Action oriented (e.g., finite state machines, data flow diagrams); or </a:t>
            </a:r>
          </a:p>
          <a:p>
            <a:pPr lvl="1"/>
            <a:r>
              <a:rPr lang="en-US" dirty="0" smtClean="0"/>
              <a:t>Data oriented (e.g., entity-relationship diagrams, Jackson’s method);</a:t>
            </a:r>
          </a:p>
          <a:p>
            <a:pPr lvl="1"/>
            <a:r>
              <a:rPr lang="en-US" dirty="0" smtClean="0"/>
              <a:t>But not both</a:t>
            </a:r>
          </a:p>
          <a:p>
            <a:endParaRPr lang="en-US" dirty="0" smtClean="0"/>
          </a:p>
          <a:p>
            <a:pPr>
              <a:buNone/>
            </a:pPr>
            <a:endParaRPr lang="en-US" dirty="0" smtClean="0"/>
          </a:p>
          <a:p>
            <a:endParaRPr lang="en-US" dirty="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smtClean="0"/>
              <a:t>Why Object-Oriented?</a:t>
            </a:r>
            <a:r>
              <a:rPr lang="en-US" dirty="0" smtClean="0"/>
              <a:t> (2)</a:t>
            </a:r>
            <a:endParaRPr lang="en-US" dirty="0"/>
          </a:p>
        </p:txBody>
      </p:sp>
      <p:sp>
        <p:nvSpPr>
          <p:cNvPr id="2" name="Content Placeholder 1"/>
          <p:cNvSpPr>
            <a:spLocks noGrp="1"/>
          </p:cNvSpPr>
          <p:nvPr>
            <p:ph idx="1"/>
          </p:nvPr>
        </p:nvSpPr>
        <p:spPr/>
        <p:txBody>
          <a:bodyPr>
            <a:normAutofit lnSpcReduction="10000"/>
          </a:bodyPr>
          <a:lstStyle/>
          <a:p>
            <a:pPr>
              <a:tabLst>
                <a:tab pos="2173288" algn="l"/>
              </a:tabLst>
            </a:pPr>
            <a:r>
              <a:rPr lang="en-US" dirty="0" smtClean="0"/>
              <a:t>Both data and actions are of equal importance</a:t>
            </a:r>
          </a:p>
          <a:p>
            <a:pPr>
              <a:tabLst>
                <a:tab pos="2173288" algn="l"/>
              </a:tabLst>
            </a:pPr>
            <a:endParaRPr lang="en-US" dirty="0" smtClean="0"/>
          </a:p>
          <a:p>
            <a:pPr>
              <a:tabLst>
                <a:tab pos="2173288" algn="l"/>
              </a:tabLst>
            </a:pPr>
            <a:r>
              <a:rPr lang="en-US" dirty="0" smtClean="0"/>
              <a:t>Object: </a:t>
            </a:r>
          </a:p>
          <a:p>
            <a:pPr lvl="1">
              <a:tabLst>
                <a:tab pos="2173288" algn="l"/>
              </a:tabLst>
            </a:pPr>
            <a:r>
              <a:rPr lang="en-US" dirty="0" smtClean="0"/>
              <a:t>A software component that incorporates both data and the actions that are performed on that data</a:t>
            </a:r>
          </a:p>
          <a:p>
            <a:pPr>
              <a:tabLst>
                <a:tab pos="2173288" algn="l"/>
              </a:tabLst>
            </a:pPr>
            <a:endParaRPr lang="en-US" dirty="0" smtClean="0"/>
          </a:p>
          <a:p>
            <a:pPr>
              <a:tabLst>
                <a:tab pos="2173288" algn="l"/>
              </a:tabLst>
            </a:pPr>
            <a:r>
              <a:rPr lang="en-US" dirty="0" smtClean="0"/>
              <a:t>Example:</a:t>
            </a:r>
          </a:p>
          <a:p>
            <a:pPr lvl="1">
              <a:tabLst>
                <a:tab pos="2173288" algn="l"/>
              </a:tabLst>
            </a:pPr>
            <a:r>
              <a:rPr lang="en-US" dirty="0" smtClean="0"/>
              <a:t>Bank account</a:t>
            </a:r>
          </a:p>
          <a:p>
            <a:pPr lvl="2">
              <a:tabLst>
                <a:tab pos="2173288" algn="l"/>
              </a:tabLst>
            </a:pPr>
            <a:r>
              <a:rPr lang="en-US" dirty="0" smtClean="0"/>
              <a:t>Data:	account balance</a:t>
            </a:r>
          </a:p>
          <a:p>
            <a:pPr lvl="2">
              <a:tabLst>
                <a:tab pos="2173288" algn="l"/>
              </a:tabLst>
            </a:pPr>
            <a:r>
              <a:rPr lang="en-US" dirty="0" smtClean="0"/>
              <a:t>Actions: 	deposit, withdraw, determine balance</a:t>
            </a:r>
            <a:endParaRPr lang="en-US" dirty="0"/>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smtClean="0"/>
              <a:t>Structured VS Object-Oriented</a:t>
            </a:r>
            <a:endParaRPr lang="en-US" dirty="0"/>
          </a:p>
        </p:txBody>
      </p:sp>
      <p:graphicFrame>
        <p:nvGraphicFramePr>
          <p:cNvPr id="1026" name="Object 2"/>
          <p:cNvGraphicFramePr>
            <a:graphicFrameLocks noChangeAspect="1"/>
          </p:cNvGraphicFramePr>
          <p:nvPr>
            <p:ph idx="1"/>
          </p:nvPr>
        </p:nvGraphicFramePr>
        <p:xfrm>
          <a:off x="279400" y="1819275"/>
          <a:ext cx="8585200" cy="3219450"/>
        </p:xfrm>
        <a:graphic>
          <a:graphicData uri="http://schemas.openxmlformats.org/presentationml/2006/ole">
            <p:oleObj spid="_x0000_s1026" name="Image" r:id="rId4" imgW="4876397" imgH="1828339" progId="">
              <p:embed/>
            </p:oleObj>
          </a:graphicData>
        </a:graphic>
      </p:graphicFrame>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smtClean="0"/>
              <a:t>Strengths of the Object-Oriented Paradigm</a:t>
            </a:r>
            <a:endParaRPr lang="en-US" dirty="0"/>
          </a:p>
        </p:txBody>
      </p:sp>
      <p:sp>
        <p:nvSpPr>
          <p:cNvPr id="2" name="Content Placeholder 1"/>
          <p:cNvSpPr>
            <a:spLocks noGrp="1"/>
          </p:cNvSpPr>
          <p:nvPr>
            <p:ph idx="1"/>
          </p:nvPr>
        </p:nvSpPr>
        <p:spPr/>
        <p:txBody>
          <a:bodyPr/>
          <a:lstStyle/>
          <a:p>
            <a:r>
              <a:rPr lang="en-US" dirty="0" smtClean="0"/>
              <a:t>With information hiding, </a:t>
            </a:r>
            <a:r>
              <a:rPr lang="en-US" dirty="0" err="1" smtClean="0"/>
              <a:t>postdelivery</a:t>
            </a:r>
            <a:r>
              <a:rPr lang="en-US" dirty="0" smtClean="0"/>
              <a:t> maintenance is safer</a:t>
            </a:r>
          </a:p>
          <a:p>
            <a:r>
              <a:rPr lang="en-US" dirty="0" smtClean="0"/>
              <a:t>Development is easier</a:t>
            </a:r>
          </a:p>
          <a:p>
            <a:r>
              <a:rPr lang="en-US" dirty="0" smtClean="0"/>
              <a:t>Well-designed objects are independent units</a:t>
            </a:r>
          </a:p>
          <a:p>
            <a:r>
              <a:rPr lang="en-US" dirty="0" smtClean="0"/>
              <a:t>A Classical product conceptually consists of a single unit (although it is implemented as a set of modules)</a:t>
            </a:r>
          </a:p>
          <a:p>
            <a:r>
              <a:rPr lang="en-US" dirty="0" smtClean="0"/>
              <a:t>The Object-Oriented paradigm promotes reuse</a:t>
            </a:r>
          </a:p>
          <a:p>
            <a:endParaRPr lang="en-US" dirty="0" smtClean="0"/>
          </a:p>
          <a:p>
            <a:endParaRPr lang="en-US" dirty="0"/>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sz="4400" smtClean="0"/>
              <a:t>The Object-Oriented Paradigm in Perspective</a:t>
            </a:r>
            <a:endParaRPr lang="en-US" dirty="0"/>
          </a:p>
        </p:txBody>
      </p:sp>
      <p:sp>
        <p:nvSpPr>
          <p:cNvPr id="2" name="Content Placeholder 1"/>
          <p:cNvSpPr>
            <a:spLocks noGrp="1"/>
          </p:cNvSpPr>
          <p:nvPr>
            <p:ph idx="1"/>
          </p:nvPr>
        </p:nvSpPr>
        <p:spPr>
          <a:xfrm>
            <a:off x="457200" y="1935480"/>
            <a:ext cx="8229600" cy="4922520"/>
          </a:xfrm>
        </p:spPr>
        <p:txBody>
          <a:bodyPr>
            <a:normAutofit lnSpcReduction="10000"/>
          </a:bodyPr>
          <a:lstStyle/>
          <a:p>
            <a:r>
              <a:rPr lang="en-US" dirty="0" smtClean="0"/>
              <a:t>The Object-Oriented paradigm has to be used correctly</a:t>
            </a:r>
          </a:p>
          <a:p>
            <a:pPr lvl="1"/>
            <a:r>
              <a:rPr lang="en-US" dirty="0" smtClean="0"/>
              <a:t>All paradigms are easy to misuse</a:t>
            </a:r>
          </a:p>
          <a:p>
            <a:r>
              <a:rPr lang="en-US" dirty="0" smtClean="0"/>
              <a:t>When used correctly, the Object-Oriented paradigm can solve some (but not all) of the problems of the Classical paradigm</a:t>
            </a:r>
          </a:p>
          <a:p>
            <a:r>
              <a:rPr lang="en-US" dirty="0" smtClean="0"/>
              <a:t>The Object-Oriented paradigm has problems of its own</a:t>
            </a:r>
          </a:p>
          <a:p>
            <a:r>
              <a:rPr lang="en-US" dirty="0" smtClean="0"/>
              <a:t>The Object-Oriented paradigm is the best alternative available today (2005)</a:t>
            </a:r>
          </a:p>
          <a:p>
            <a:pPr lvl="1"/>
            <a:r>
              <a:rPr lang="en-US" dirty="0" smtClean="0"/>
              <a:t>However, it is certain to be </a:t>
            </a:r>
            <a:r>
              <a:rPr lang="en-US" dirty="0" err="1" smtClean="0"/>
              <a:t>superceded</a:t>
            </a:r>
            <a:r>
              <a:rPr lang="en-US" dirty="0" smtClean="0"/>
              <a:t> by something better in the future</a:t>
            </a:r>
          </a:p>
          <a:p>
            <a:endParaRPr lang="en-US" dirty="0"/>
          </a:p>
        </p:txBody>
      </p:sp>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3758</TotalTime>
  <Words>3029</Words>
  <Application>Microsoft Office PowerPoint</Application>
  <PresentationFormat>On-screen Show (4:3)</PresentationFormat>
  <Paragraphs>319</Paragraphs>
  <Slides>34</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Flow</vt:lpstr>
      <vt:lpstr>Image</vt:lpstr>
      <vt:lpstr>Object-Oriented Theory &amp; Design (Teori dan Desain berorientasi objek)</vt:lpstr>
      <vt:lpstr>Object-Oriented Paradigm</vt:lpstr>
      <vt:lpstr>Before Object-Oriented</vt:lpstr>
      <vt:lpstr>Object-Oriented Programming Definition</vt:lpstr>
      <vt:lpstr>Why Object-Oriented? (1)</vt:lpstr>
      <vt:lpstr>Why Object-Oriented? (2)</vt:lpstr>
      <vt:lpstr>Structured VS Object-Oriented</vt:lpstr>
      <vt:lpstr>Strengths of the Object-Oriented Paradigm</vt:lpstr>
      <vt:lpstr>The Object-Oriented Paradigm in Perspective</vt:lpstr>
      <vt:lpstr>Tugas (Dikumpulkan 2 minggu setelah pertemuan sekarang)</vt:lpstr>
      <vt:lpstr>UML</vt:lpstr>
      <vt:lpstr>Introducing UML</vt:lpstr>
      <vt:lpstr>Introducing UML</vt:lpstr>
      <vt:lpstr>What is Modeling?</vt:lpstr>
      <vt:lpstr>Reasons behind UML</vt:lpstr>
      <vt:lpstr>Creation and Evolution of UML (1)</vt:lpstr>
      <vt:lpstr>Creation and Evolution of UML (2)</vt:lpstr>
      <vt:lpstr>UML Diagrams</vt:lpstr>
      <vt:lpstr>Categorization (1)</vt:lpstr>
      <vt:lpstr>Categorization</vt:lpstr>
      <vt:lpstr>Organizing (1)</vt:lpstr>
      <vt:lpstr>Organizing (2)</vt:lpstr>
      <vt:lpstr>The Concept of UML</vt:lpstr>
      <vt:lpstr>Object and Class</vt:lpstr>
      <vt:lpstr>Abstraction</vt:lpstr>
      <vt:lpstr>Composition and Aggregation</vt:lpstr>
      <vt:lpstr>Hierarchy (1)</vt:lpstr>
      <vt:lpstr>Hierarchy (2)</vt:lpstr>
      <vt:lpstr>Other Terms (1)</vt:lpstr>
      <vt:lpstr>Other Terms (2)</vt:lpstr>
      <vt:lpstr>Other Terms (3)</vt:lpstr>
      <vt:lpstr>UML Tools</vt:lpstr>
      <vt:lpstr>Which Methodology?</vt:lpstr>
      <vt:lpstr>References</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 Oriented Theory &amp; Design (Teori dan Desain berorientasi objek)</dc:title>
  <dc:creator>Antonius Hendrik &amp; Riskadewi</dc:creator>
  <cp:lastModifiedBy>Riska</cp:lastModifiedBy>
  <cp:revision>19</cp:revision>
  <dcterms:created xsi:type="dcterms:W3CDTF">2008-08-24T22:25:36Z</dcterms:created>
  <dcterms:modified xsi:type="dcterms:W3CDTF">2008-12-22T02:41:14Z</dcterms:modified>
</cp:coreProperties>
</file>