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57" r:id="rId3"/>
    <p:sldId id="271" r:id="rId4"/>
    <p:sldId id="260" r:id="rId5"/>
    <p:sldId id="261" r:id="rId6"/>
    <p:sldId id="266" r:id="rId7"/>
    <p:sldId id="264" r:id="rId8"/>
    <p:sldId id="265" r:id="rId9"/>
    <p:sldId id="267" r:id="rId10"/>
    <p:sldId id="268" r:id="rId11"/>
    <p:sldId id="269" r:id="rId12"/>
    <p:sldId id="270" r:id="rId13"/>
    <p:sldId id="258" r:id="rId14"/>
    <p:sldId id="273" r:id="rId15"/>
    <p:sldId id="262" r:id="rId16"/>
    <p:sldId id="280" r:id="rId17"/>
    <p:sldId id="281" r:id="rId18"/>
    <p:sldId id="282" r:id="rId19"/>
    <p:sldId id="272" r:id="rId20"/>
    <p:sldId id="277" r:id="rId21"/>
    <p:sldId id="263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2B6FC4-BF8A-48F3-8DE7-BB13F40A855B}" type="datetimeFigureOut">
              <a:rPr lang="en-US" smtClean="0"/>
              <a:pPr/>
              <a:t>12/24/2008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6680F0-3744-4903-AAA9-6465DCEBE9A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Activity Diagram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transition leaving a decision point </a:t>
            </a:r>
            <a:r>
              <a:rPr lang="en-US" b="1" dirty="0" smtClean="0"/>
              <a:t>must</a:t>
            </a:r>
            <a:r>
              <a:rPr lang="en-US" dirty="0" smtClean="0"/>
              <a:t> have a guard </a:t>
            </a:r>
          </a:p>
          <a:p>
            <a:r>
              <a:rPr lang="en-US" dirty="0" smtClean="0"/>
              <a:t>Guards should not overlap </a:t>
            </a:r>
          </a:p>
          <a:p>
            <a:r>
              <a:rPr lang="en-US" dirty="0" smtClean="0"/>
              <a:t>Guards on decision points must form a complete set</a:t>
            </a:r>
          </a:p>
          <a:p>
            <a:r>
              <a:rPr lang="en-US" dirty="0" smtClean="0"/>
              <a:t>Exit Transition Guards and Activity Invariants must form a complete set</a:t>
            </a:r>
          </a:p>
          <a:p>
            <a:r>
              <a:rPr lang="en-US" dirty="0" smtClean="0"/>
              <a:t>Apply a [Otherwise] Guard for “Fall Through” logic</a:t>
            </a:r>
          </a:p>
          <a:p>
            <a:r>
              <a:rPr lang="en-US" dirty="0" smtClean="0"/>
              <a:t>Guards are optional. It is very common for a transition to not include a guard, even when an activity includes several exit transitions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fork should have a corresponding join.  In general, for every start (fork) there is an end (join) </a:t>
            </a:r>
          </a:p>
          <a:p>
            <a:r>
              <a:rPr lang="en-US" dirty="0" smtClean="0"/>
              <a:t>Forks have one entry transition</a:t>
            </a:r>
          </a:p>
          <a:p>
            <a:r>
              <a:rPr lang="en-US" dirty="0" smtClean="0"/>
              <a:t>Joins have one exit transition </a:t>
            </a:r>
          </a:p>
          <a:p>
            <a:r>
              <a:rPr lang="en-US" dirty="0" smtClean="0"/>
              <a:t>Avoid superfluous forks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Swimlane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</a:t>
            </a:r>
            <a:r>
              <a:rPr lang="en-US" dirty="0" err="1" smtClean="0"/>
              <a:t>swimlane</a:t>
            </a:r>
            <a:r>
              <a:rPr lang="en-US" dirty="0" smtClean="0"/>
              <a:t> is a way to :</a:t>
            </a:r>
          </a:p>
          <a:p>
            <a:r>
              <a:rPr lang="en-US" dirty="0" smtClean="0"/>
              <a:t>Group activities performed by the same actor on an activity diagram</a:t>
            </a:r>
          </a:p>
          <a:p>
            <a:r>
              <a:rPr lang="en-US" dirty="0" smtClean="0"/>
              <a:t>Group activities in a single thread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895600" cy="1581912"/>
          </a:xfrm>
        </p:spPr>
        <p:txBody>
          <a:bodyPr>
            <a:normAutofit/>
          </a:bodyPr>
          <a:lstStyle/>
          <a:p>
            <a:r>
              <a:rPr lang="en-US" dirty="0" err="1" smtClean="0"/>
              <a:t>Swimlane</a:t>
            </a:r>
            <a:r>
              <a:rPr lang="en-US" dirty="0" smtClean="0"/>
              <a:t> Diagram</a:t>
            </a:r>
            <a:endParaRPr lang="en-US" dirty="0"/>
          </a:p>
        </p:txBody>
      </p:sp>
      <p:pic>
        <p:nvPicPr>
          <p:cNvPr id="1026" name="Picture 2" descr="Activity 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838200"/>
            <a:ext cx="5251450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1000" y="5505271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: </a:t>
            </a:r>
            <a:r>
              <a:rPr lang="id-ID" dirty="0" smtClean="0"/>
              <a:t>"Withdraw money from a bank account through an ATM“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three involved classes (people, etc.) of the activity are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Customer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ATM</a:t>
            </a:r>
            <a:r>
              <a:rPr lang="en-US" dirty="0" smtClean="0"/>
              <a:t>, and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Bank</a:t>
            </a:r>
          </a:p>
          <a:p>
            <a:r>
              <a:rPr lang="en-US" dirty="0" smtClean="0"/>
              <a:t>Activity Diagrams can be divided into object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swimlanes</a:t>
            </a:r>
            <a:r>
              <a:rPr lang="en-US" dirty="0" smtClean="0"/>
              <a:t> that determine which object is responsible for which activity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Courseware Management System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 smtClean="0"/>
              <a:t>Use Case Diagram (1)</a:t>
            </a:r>
            <a:endParaRPr lang="en-US" dirty="0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981200" y="1902587"/>
          <a:ext cx="4392613" cy="4860925"/>
        </p:xfrm>
        <a:graphic>
          <a:graphicData uri="http://schemas.openxmlformats.org/presentationml/2006/ole">
            <p:oleObj spid="_x0000_s33794" name="Visio" r:id="rId3" imgW="4393173" imgH="4861234" progId="Visio.Drawing.11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 (2)</a:t>
            </a:r>
            <a:endParaRPr 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905000" y="1938337"/>
          <a:ext cx="6307138" cy="4691063"/>
        </p:xfrm>
        <a:graphic>
          <a:graphicData uri="http://schemas.openxmlformats.org/presentationml/2006/ole">
            <p:oleObj spid="_x0000_s34818" name="Visio" r:id="rId3" imgW="4844648" imgH="3603883" progId="Visio.Drawing.11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1531938" y="1676400"/>
          <a:ext cx="7231062" cy="5138738"/>
        </p:xfrm>
        <a:graphic>
          <a:graphicData uri="http://schemas.openxmlformats.org/presentationml/2006/ole">
            <p:oleObj spid="_x0000_s35842" name="Visio" r:id="rId3" imgW="4814388" imgH="342086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7432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Activity Diagram</a:t>
            </a:r>
            <a:endParaRPr lang="en-US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630737" y="838200"/>
          <a:ext cx="4360863" cy="5997575"/>
        </p:xfrm>
        <a:graphic>
          <a:graphicData uri="http://schemas.openxmlformats.org/presentationml/2006/ole">
            <p:oleObj spid="_x0000_s3075" name="Visio" r:id="rId3" imgW="4487037" imgH="5808726" progId="Visio.Drawing.11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5791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r>
              <a:rPr lang="en-US" dirty="0" err="1" smtClean="0"/>
              <a:t>Chitnis</a:t>
            </a:r>
            <a:r>
              <a:rPr lang="en-US" dirty="0" smtClean="0"/>
              <a:t>, </a:t>
            </a:r>
            <a:r>
              <a:rPr lang="en-US" dirty="0" err="1" smtClean="0"/>
              <a:t>Pravin</a:t>
            </a:r>
            <a:r>
              <a:rPr lang="en-US" dirty="0" smtClean="0"/>
              <a:t> </a:t>
            </a:r>
            <a:r>
              <a:rPr lang="en-US" dirty="0" err="1" smtClean="0"/>
              <a:t>Tiwari</a:t>
            </a:r>
            <a:r>
              <a:rPr lang="en-US" dirty="0" smtClean="0"/>
              <a:t>, &amp;  </a:t>
            </a:r>
            <a:r>
              <a:rPr lang="en-US" dirty="0" err="1" smtClean="0"/>
              <a:t>Lakshmi</a:t>
            </a:r>
            <a:r>
              <a:rPr lang="en-US" dirty="0" smtClean="0"/>
              <a:t> </a:t>
            </a:r>
            <a:r>
              <a:rPr lang="en-US" dirty="0" err="1" smtClean="0"/>
              <a:t>Ananthamurthy</a:t>
            </a:r>
            <a:r>
              <a:rPr lang="en-US" dirty="0" smtClean="0"/>
              <a:t>, Activity Diagram in UML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Activity Diagram is essentially a fancy Flow Chart</a:t>
            </a:r>
          </a:p>
          <a:p>
            <a:r>
              <a:rPr lang="en-US" dirty="0" smtClean="0"/>
              <a:t>Activity Diagrams and State Chart Diagrams are related</a:t>
            </a:r>
          </a:p>
          <a:p>
            <a:r>
              <a:rPr lang="en-US" dirty="0" smtClean="0"/>
              <a:t>While a State Chart Diagram focuses attention on an object undergoing a process (or on a process as an object), an Activity Diagram focuses on the flow of activities involved in a single process</a:t>
            </a:r>
          </a:p>
          <a:p>
            <a:r>
              <a:rPr lang="en-US" dirty="0" smtClean="0"/>
              <a:t>The activity diagram shows the how those activities depend on one another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Scott W. Ambler, UML 2 Activity Diagramming Guidelines, http://www.agilemodeling.com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Diagram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" y="1981200"/>
            <a:ext cx="8663940" cy="36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2400" y="5983069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Scott W. Ambler, UML 2 Activity Diagramming Guidelines, http://www.agilemodeling.com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Scott W. Ambler, UML 2 Activity Diagramming Guidelines, http://www.agilemodeling.com</a:t>
            </a:r>
          </a:p>
          <a:p>
            <a:r>
              <a:rPr lang="en-US" dirty="0" smtClean="0"/>
              <a:t>Borland UML Tutorial</a:t>
            </a:r>
          </a:p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r>
              <a:rPr lang="en-US" dirty="0" err="1" smtClean="0"/>
              <a:t>Chitnis</a:t>
            </a:r>
            <a:r>
              <a:rPr lang="en-US" dirty="0" smtClean="0"/>
              <a:t>, </a:t>
            </a:r>
            <a:r>
              <a:rPr lang="en-US" dirty="0" err="1" smtClean="0"/>
              <a:t>Pravin</a:t>
            </a:r>
            <a:r>
              <a:rPr lang="en-US" dirty="0" smtClean="0"/>
              <a:t> </a:t>
            </a:r>
            <a:r>
              <a:rPr lang="en-US" dirty="0" err="1" smtClean="0"/>
              <a:t>Tiwari</a:t>
            </a:r>
            <a:r>
              <a:rPr lang="en-US" dirty="0" smtClean="0"/>
              <a:t>, &amp;  </a:t>
            </a:r>
            <a:r>
              <a:rPr lang="en-US" dirty="0" err="1" smtClean="0"/>
              <a:t>Lakshmi</a:t>
            </a:r>
            <a:r>
              <a:rPr lang="en-US" dirty="0" smtClean="0"/>
              <a:t> </a:t>
            </a:r>
            <a:r>
              <a:rPr lang="en-US" dirty="0" err="1" smtClean="0"/>
              <a:t>Ananthamurthy</a:t>
            </a:r>
            <a:r>
              <a:rPr lang="en-US" dirty="0" smtClean="0"/>
              <a:t>, State Diagram in UML, http://developer.com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Activity Diagram</a:t>
            </a:r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725987" y="1905000"/>
          <a:ext cx="3427413" cy="4465638"/>
        </p:xfrm>
        <a:graphic>
          <a:graphicData uri="http://schemas.openxmlformats.org/presentationml/2006/ole">
            <p:oleObj spid="_x0000_s2050" name="Visio" r:id="rId3" imgW="2851780" imgH="3715096" progId="Visio.Drawing.11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" y="57912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r>
              <a:rPr lang="en-US" dirty="0" err="1" smtClean="0"/>
              <a:t>Chitnis</a:t>
            </a:r>
            <a:r>
              <a:rPr lang="en-US" dirty="0" smtClean="0"/>
              <a:t>, </a:t>
            </a:r>
            <a:r>
              <a:rPr lang="en-US" dirty="0" err="1" smtClean="0"/>
              <a:t>Pravin</a:t>
            </a:r>
            <a:r>
              <a:rPr lang="en-US" dirty="0" smtClean="0"/>
              <a:t> </a:t>
            </a:r>
            <a:r>
              <a:rPr lang="en-US" dirty="0" err="1" smtClean="0"/>
              <a:t>Tiwari</a:t>
            </a:r>
            <a:r>
              <a:rPr lang="en-US" dirty="0" smtClean="0"/>
              <a:t>, &amp;  </a:t>
            </a:r>
            <a:r>
              <a:rPr lang="en-US" dirty="0" err="1" smtClean="0"/>
              <a:t>Lakshmi</a:t>
            </a:r>
            <a:r>
              <a:rPr lang="en-US" dirty="0" smtClean="0"/>
              <a:t> </a:t>
            </a:r>
            <a:r>
              <a:rPr lang="en-US" dirty="0" err="1" smtClean="0"/>
              <a:t>Ananthamurthy</a:t>
            </a:r>
            <a:r>
              <a:rPr lang="en-US" dirty="0" smtClean="0"/>
              <a:t>, Activity Diagram in UML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single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transition</a:t>
            </a:r>
            <a:r>
              <a:rPr lang="en-US" dirty="0" smtClean="0"/>
              <a:t> comes out of each activity, connecting it to the next activity</a:t>
            </a:r>
          </a:p>
          <a:p>
            <a:r>
              <a:rPr lang="id-ID" dirty="0" smtClean="0"/>
              <a:t>A transition may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branch</a:t>
            </a:r>
            <a:r>
              <a:rPr lang="id-ID" dirty="0" smtClean="0"/>
              <a:t> into two or more mutually exclusive transitions</a:t>
            </a:r>
            <a:r>
              <a:rPr lang="en-US" dirty="0" smtClean="0"/>
              <a:t> </a:t>
            </a:r>
          </a:p>
          <a:p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Guard expressions</a:t>
            </a:r>
            <a:r>
              <a:rPr lang="id-ID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id-ID" dirty="0" smtClean="0"/>
              <a:t>(inside [ ]) label the transitions coming out of a branch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 branch and its subsequent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merge</a:t>
            </a:r>
            <a:r>
              <a:rPr lang="id-ID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id-ID" dirty="0" smtClean="0"/>
              <a:t>marking the end of the branch appear in the diagram as hollow diamonds</a:t>
            </a:r>
            <a:endParaRPr lang="en-US" dirty="0" smtClean="0"/>
          </a:p>
          <a:p>
            <a:r>
              <a:rPr lang="en-US" dirty="0" smtClean="0"/>
              <a:t>A transition may fork into two or more parallel activities</a:t>
            </a:r>
          </a:p>
          <a:p>
            <a:r>
              <a:rPr lang="en-US" dirty="0" smtClean="0"/>
              <a:t>The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fork</a:t>
            </a:r>
            <a:r>
              <a:rPr lang="en-US" dirty="0" smtClean="0"/>
              <a:t> and the subsequent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join</a:t>
            </a:r>
            <a:r>
              <a:rPr lang="en-US" dirty="0" smtClean="0"/>
              <a:t> of the threads coming out of the fork appear in the diagram as solid bars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Guidelines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the Start Point in the top-left corner</a:t>
            </a:r>
          </a:p>
          <a:p>
            <a:r>
              <a:rPr lang="en-US" dirty="0" smtClean="0"/>
              <a:t>Always include an Ending Point</a:t>
            </a:r>
          </a:p>
          <a:p>
            <a:r>
              <a:rPr lang="en-US" dirty="0" smtClean="0"/>
              <a:t>Flowcharting operations implies the need to simplify</a:t>
            </a:r>
          </a:p>
          <a:p>
            <a:r>
              <a:rPr lang="en-US" dirty="0" smtClean="0"/>
              <a:t>A good rule of thumb is that if an operation is so complex you need to develop a UML Activity diagram to understand it that you should consider refactoring it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“Black Hole” Activity : an activity has transitions into it but none out, typically indicating that you have either missed one or more transitions</a:t>
            </a:r>
          </a:p>
          <a:p>
            <a:r>
              <a:rPr lang="en-US" dirty="0" smtClean="0"/>
              <a:t>“Miracle” Activity :  an activity has transitions out of it but none into it, something that should be true only of start points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Should reflect the previous activity</a:t>
            </a:r>
          </a:p>
          <a:p>
            <a:r>
              <a:rPr lang="en-US" dirty="0" smtClean="0"/>
              <a:t>The guards on the transitions leaving the decision point also help to describe the decision point</a:t>
            </a:r>
          </a:p>
          <a:p>
            <a:r>
              <a:rPr lang="en-US" dirty="0" smtClean="0"/>
              <a:t>Avoid superfluous decision points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642</Words>
  <Application>Microsoft Office PowerPoint</Application>
  <PresentationFormat>On-screen Show (4:3)</PresentationFormat>
  <Paragraphs>72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Flow</vt:lpstr>
      <vt:lpstr>Visio</vt:lpstr>
      <vt:lpstr>Object-Oriented Theory &amp; Design (Teori dan Desain berorientasi objek)</vt:lpstr>
      <vt:lpstr>Activity Diagram</vt:lpstr>
      <vt:lpstr>Simple Activity Diagram</vt:lpstr>
      <vt:lpstr>Transition (1)</vt:lpstr>
      <vt:lpstr>Transition (2)</vt:lpstr>
      <vt:lpstr>Guidelines</vt:lpstr>
      <vt:lpstr>General</vt:lpstr>
      <vt:lpstr>Activities</vt:lpstr>
      <vt:lpstr>Decision Points</vt:lpstr>
      <vt:lpstr>Guards</vt:lpstr>
      <vt:lpstr>Parallel Activities</vt:lpstr>
      <vt:lpstr>Swimlane</vt:lpstr>
      <vt:lpstr>Swimlane Diagram</vt:lpstr>
      <vt:lpstr>Description</vt:lpstr>
      <vt:lpstr>Example</vt:lpstr>
      <vt:lpstr>Use Case Diagram (1)</vt:lpstr>
      <vt:lpstr>Use Case Diagram (2)</vt:lpstr>
      <vt:lpstr>Class Diagram</vt:lpstr>
      <vt:lpstr>Activity Diagram</vt:lpstr>
      <vt:lpstr>Example</vt:lpstr>
      <vt:lpstr>Activity Diagram</vt:lpstr>
      <vt:lpstr>Reference</vt:lpstr>
    </vt:vector>
  </TitlesOfParts>
  <Company>Computer XPert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Riska</dc:creator>
  <cp:lastModifiedBy>Riska</cp:lastModifiedBy>
  <cp:revision>17</cp:revision>
  <dcterms:created xsi:type="dcterms:W3CDTF">2008-11-11T09:38:52Z</dcterms:created>
  <dcterms:modified xsi:type="dcterms:W3CDTF">2008-12-24T02:40:12Z</dcterms:modified>
</cp:coreProperties>
</file>