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75" r:id="rId3"/>
    <p:sldId id="276" r:id="rId4"/>
    <p:sldId id="263" r:id="rId5"/>
    <p:sldId id="280" r:id="rId6"/>
    <p:sldId id="281" r:id="rId7"/>
    <p:sldId id="282" r:id="rId8"/>
    <p:sldId id="283" r:id="rId9"/>
    <p:sldId id="272" r:id="rId10"/>
    <p:sldId id="269" r:id="rId11"/>
    <p:sldId id="262" r:id="rId12"/>
    <p:sldId id="267" r:id="rId13"/>
    <p:sldId id="259" r:id="rId14"/>
    <p:sldId id="260" r:id="rId15"/>
    <p:sldId id="265" r:id="rId16"/>
    <p:sldId id="268" r:id="rId17"/>
    <p:sldId id="261" r:id="rId18"/>
    <p:sldId id="266" r:id="rId19"/>
    <p:sldId id="264" r:id="rId20"/>
    <p:sldId id="257" r:id="rId21"/>
    <p:sldId id="277" r:id="rId22"/>
    <p:sldId id="258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5" autoAdjust="0"/>
    <p:restoredTop sz="94606" autoAdjust="0"/>
  </p:normalViewPr>
  <p:slideViewPr>
    <p:cSldViewPr>
      <p:cViewPr varScale="1">
        <p:scale>
          <a:sx n="91" d="100"/>
          <a:sy n="91" d="100"/>
        </p:scale>
        <p:origin x="-9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CD052A-97D3-452C-903B-FEE2FD507735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461691-EC4E-4CEB-B6F9-C2481DAC031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Object-Oriented Theory &amp; Design</a:t>
            </a:r>
            <a:br>
              <a:rPr lang="en-US" sz="4900" dirty="0" smtClean="0"/>
            </a:br>
            <a:r>
              <a:rPr lang="en-US" sz="2700" dirty="0" smtClean="0"/>
              <a:t>(</a:t>
            </a:r>
            <a:r>
              <a:rPr lang="en-US" sz="2700" dirty="0" err="1" smtClean="0"/>
              <a:t>Teori</a:t>
            </a:r>
            <a:r>
              <a:rPr lang="en-US" sz="2700" dirty="0" smtClean="0"/>
              <a:t> </a:t>
            </a:r>
            <a:r>
              <a:rPr lang="en-US" sz="2700" dirty="0" err="1" smtClean="0"/>
              <a:t>dan</a:t>
            </a:r>
            <a:r>
              <a:rPr lang="en-US" sz="2700" dirty="0" smtClean="0"/>
              <a:t> </a:t>
            </a:r>
            <a:r>
              <a:rPr lang="en-US" sz="2700" dirty="0" err="1" smtClean="0"/>
              <a:t>Desain</a:t>
            </a:r>
            <a:r>
              <a:rPr lang="en-US" sz="2700" dirty="0" smtClean="0"/>
              <a:t> </a:t>
            </a:r>
            <a:r>
              <a:rPr lang="en-US" sz="2700" dirty="0" err="1" smtClean="0"/>
              <a:t>berorientasi</a:t>
            </a:r>
            <a:r>
              <a:rPr lang="en-US" sz="2700" dirty="0" smtClean="0"/>
              <a:t> </a:t>
            </a:r>
            <a:r>
              <a:rPr lang="en-US" sz="2700" dirty="0" err="1" smtClean="0"/>
              <a:t>objek</a:t>
            </a:r>
            <a:r>
              <a:rPr lang="en-US" sz="2700" dirty="0" smtClean="0"/>
              <a:t>)</a:t>
            </a:r>
            <a:endParaRPr lang="en-US" sz="2700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533400" y="6172200"/>
            <a:ext cx="7854696" cy="533400"/>
          </a:xfrm>
        </p:spPr>
        <p:txBody>
          <a:bodyPr/>
          <a:lstStyle/>
          <a:p>
            <a:r>
              <a:rPr lang="en-US" dirty="0" smtClean="0"/>
              <a:t>Collaboration / Communication Diagram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0" y="0"/>
            <a:ext cx="3200400" cy="533400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Antonius Hendrik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Interaction Diagram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27432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984250"/>
            <a:ext cx="5867400" cy="553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2400" y="578227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</a:t>
            </a:r>
            <a:endParaRPr lang="en-US" dirty="0"/>
          </a:p>
        </p:txBody>
      </p:sp>
      <p:pic>
        <p:nvPicPr>
          <p:cNvPr id="4" name="Picture 9" descr="C:\WINDOWS\Desktop\-srs-\-jpegs 4 (e-mail)-\-Chapter 13-\sch95591_1311.jpg"/>
          <p:cNvPicPr>
            <a:picLocks noChangeAspect="1" noChangeArrowheads="1"/>
          </p:cNvPicPr>
          <p:nvPr/>
        </p:nvPicPr>
        <p:blipFill>
          <a:blip r:embed="rId2"/>
          <a:srcRect b="5951"/>
          <a:stretch>
            <a:fillRect/>
          </a:stretch>
        </p:blipFill>
        <p:spPr bwMode="auto">
          <a:xfrm>
            <a:off x="3276600" y="1905000"/>
            <a:ext cx="5791200" cy="48926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" y="578227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7338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800600" y="1066800"/>
          <a:ext cx="4157663" cy="541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Photo Editor Photo" r:id="rId3" imgW="6571429" imgH="8554644" progId="">
                  <p:embed/>
                </p:oleObj>
              </mc:Choice>
              <mc:Fallback>
                <p:oleObj name="Photo Editor Photo" r:id="rId3" imgW="6571429" imgH="855464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066800"/>
                        <a:ext cx="4157663" cy="541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578227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827463" y="990600"/>
          <a:ext cx="5240337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Photo Editor Photo" r:id="rId3" imgW="6171429" imgH="6552381" progId="">
                  <p:embed/>
                </p:oleObj>
              </mc:Choice>
              <mc:Fallback>
                <p:oleObj name="Photo Editor Photo" r:id="rId3" imgW="6171429" imgH="655238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7463" y="990600"/>
                        <a:ext cx="5240337" cy="556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7338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Collaboration Diagram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578227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Interaction Diagram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2133600" y="1143000"/>
          <a:ext cx="6769100" cy="536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Image" r:id="rId3" imgW="4876397" imgH="3864545" progId="">
                  <p:embed/>
                </p:oleObj>
              </mc:Choice>
              <mc:Fallback>
                <p:oleObj name="Image" r:id="rId3" imgW="4876397" imgH="386454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143000"/>
                        <a:ext cx="6769100" cy="536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200400" cy="1581912"/>
          </a:xfrm>
        </p:spPr>
        <p:txBody>
          <a:bodyPr>
            <a:normAutofit/>
          </a:bodyPr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52578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</a:t>
            </a:r>
            <a:endParaRPr lang="en-US" dirty="0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114800" y="1066800"/>
          <a:ext cx="4608513" cy="552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Image" r:id="rId3" imgW="3047232" imgH="3657298" progId="">
                  <p:embed/>
                </p:oleObj>
              </mc:Choice>
              <mc:Fallback>
                <p:oleObj name="Image" r:id="rId3" imgW="3047232" imgH="3657298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066800"/>
                        <a:ext cx="4608513" cy="552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2400" y="52578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2590800" y="2209800"/>
          <a:ext cx="6070600" cy="405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Image" r:id="rId3" imgW="4876397" imgH="3254995" progId="">
                  <p:embed/>
                </p:oleObj>
              </mc:Choice>
              <mc:Fallback>
                <p:oleObj name="Image" r:id="rId3" imgW="4876397" imgH="3254995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209800"/>
                        <a:ext cx="6070600" cy="405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52578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6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Interaction Diagram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Borland UML tutorial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 Diagram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Types :</a:t>
            </a:r>
          </a:p>
          <a:p>
            <a:r>
              <a:rPr lang="en-US" dirty="0" smtClean="0"/>
              <a:t>Sequence Diagram</a:t>
            </a:r>
          </a:p>
          <a:p>
            <a:r>
              <a:rPr lang="en-US" dirty="0" smtClean="0"/>
              <a:t>Collaboration Diagram (Communication Diagram)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Functions :</a:t>
            </a:r>
          </a:p>
          <a:p>
            <a:r>
              <a:rPr lang="en-US" dirty="0" smtClean="0"/>
              <a:t>Represent interaction between class objects based on conditions and operations</a:t>
            </a:r>
          </a:p>
          <a:p>
            <a:r>
              <a:rPr lang="en-US" dirty="0" smtClean="0"/>
              <a:t>Can also represent a use case scenario of interaction between actors and the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(1)</a:t>
            </a:r>
            <a:endParaRPr lang="en-US" dirty="0"/>
          </a:p>
        </p:txBody>
      </p:sp>
      <p:pic>
        <p:nvPicPr>
          <p:cNvPr id="1026" name="Picture 2" descr="Sequence diag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1" y="1905000"/>
            <a:ext cx="670821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781800" y="64886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Borland UML tutorial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object initiating the sequence of messages is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a Reservation window</a:t>
            </a:r>
          </a:p>
          <a:p>
            <a:r>
              <a:rPr lang="en-US" dirty="0" smtClean="0"/>
              <a:t>The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Reservation window </a:t>
            </a:r>
            <a:r>
              <a:rPr lang="en-US" dirty="0" smtClean="0"/>
              <a:t>sends a </a:t>
            </a:r>
            <a:r>
              <a:rPr lang="en-US" dirty="0" err="1" smtClean="0"/>
              <a:t>makeReservation</a:t>
            </a:r>
            <a:r>
              <a:rPr lang="en-US" dirty="0" smtClean="0"/>
              <a:t>() message to a </a:t>
            </a:r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</a:rPr>
              <a:t>HotelChain</a:t>
            </a:r>
            <a:r>
              <a:rPr lang="en-US" dirty="0" smtClean="0"/>
              <a:t>. The </a:t>
            </a:r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</a:rPr>
              <a:t>HotelChain</a:t>
            </a:r>
            <a:r>
              <a:rPr lang="en-US" dirty="0" smtClean="0"/>
              <a:t> then sends a </a:t>
            </a:r>
            <a:r>
              <a:rPr lang="en-US" dirty="0" err="1" smtClean="0"/>
              <a:t>makeReservation</a:t>
            </a:r>
            <a:r>
              <a:rPr lang="en-US" dirty="0" smtClean="0"/>
              <a:t>() message to a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Hotel</a:t>
            </a:r>
            <a:r>
              <a:rPr lang="en-US" dirty="0" smtClean="0"/>
              <a:t>. If the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Hotel </a:t>
            </a:r>
            <a:r>
              <a:rPr lang="en-US" dirty="0" smtClean="0"/>
              <a:t>has available rooms, then it makes a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Reservation</a:t>
            </a:r>
            <a:r>
              <a:rPr lang="en-US" dirty="0" smtClean="0"/>
              <a:t> and a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Confirmation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81800" y="64886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Borland UML tutorial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Collaboration Diagram</a:t>
            </a:r>
            <a:endParaRPr lang="en-US" dirty="0"/>
          </a:p>
        </p:txBody>
      </p:sp>
      <p:pic>
        <p:nvPicPr>
          <p:cNvPr id="2050" name="Picture 2" descr="Collaboration diag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399" y="1981200"/>
            <a:ext cx="7638471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781800" y="64886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Borland UML tutorial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Waterloo, Lecture Notes</a:t>
            </a:r>
          </a:p>
          <a:p>
            <a:r>
              <a:rPr lang="en-US" dirty="0" smtClean="0"/>
              <a:t>Stephen R. </a:t>
            </a:r>
            <a:r>
              <a:rPr lang="en-US" dirty="0" err="1" smtClean="0"/>
              <a:t>Schach</a:t>
            </a:r>
            <a:r>
              <a:rPr lang="en-US" dirty="0" smtClean="0"/>
              <a:t>, Object Oriented and Classical Software Engineering, 5</a:t>
            </a:r>
            <a:r>
              <a:rPr lang="en-US" baseline="30000" dirty="0" smtClean="0"/>
              <a:t>th</a:t>
            </a:r>
            <a:r>
              <a:rPr lang="en-US" dirty="0" smtClean="0"/>
              <a:t> ed.</a:t>
            </a:r>
          </a:p>
          <a:p>
            <a:r>
              <a:rPr lang="en-US" dirty="0" smtClean="0"/>
              <a:t>Borland UML tutorial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 Diagram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Sequence Diagram </a:t>
            </a:r>
            <a:r>
              <a:rPr lang="en-US" dirty="0" smtClean="0"/>
              <a:t>: emphasize the temporal order of interaction and show lifetime of each object</a:t>
            </a:r>
          </a:p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Communication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Diagram </a:t>
            </a:r>
            <a:r>
              <a:rPr lang="en-US" dirty="0" smtClean="0"/>
              <a:t>: emphasize layout and show interaction as numbering of steps in a scenario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Interaction Diagram Example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Igor </a:t>
            </a:r>
            <a:r>
              <a:rPr lang="en-US" b="1" dirty="0" err="1" smtClean="0"/>
              <a:t>Ivković</a:t>
            </a:r>
            <a:r>
              <a:rPr lang="en-US" b="1" dirty="0" smtClean="0"/>
              <a:t>, University of Waterloo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752600" y="1066800"/>
            <a:ext cx="7231063" cy="5138738"/>
            <a:chOff x="1752600" y="1033462"/>
            <a:chExt cx="7231063" cy="5138738"/>
          </a:xfrm>
        </p:grpSpPr>
        <p:graphicFrame>
          <p:nvGraphicFramePr>
            <p:cNvPr id="2050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47390078"/>
                </p:ext>
              </p:extLst>
            </p:nvPr>
          </p:nvGraphicFramePr>
          <p:xfrm>
            <a:off x="1752600" y="1033462"/>
            <a:ext cx="7231063" cy="5138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3" name="Visio" r:id="rId3" imgW="5179950" imgH="4240422" progId="Visio.Drawing.11">
                    <p:embed/>
                  </p:oleObj>
                </mc:Choice>
                <mc:Fallback>
                  <p:oleObj name="Visio" r:id="rId3" imgW="5179950" imgH="4240422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52600" y="1033462"/>
                          <a:ext cx="7231063" cy="5138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8077200" y="39624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715000" y="2831068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486400" y="35052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876800" y="35052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33800" y="18288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76800" y="44312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90800" y="29834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48400" y="4495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772400" y="2971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248400" y="32120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772400" y="26024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51118" y="5421869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V="1">
              <a:off x="7086600" y="4070866"/>
              <a:ext cx="0" cy="577334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629400" y="4218801"/>
              <a:ext cx="6858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view</a:t>
              </a:r>
              <a:endParaRPr lang="en-US" sz="12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86600" y="3962400"/>
              <a:ext cx="22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086600" y="43434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2506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50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: Manage Course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16480"/>
            <a:ext cx="8229600" cy="4389120"/>
          </a:xfrm>
        </p:spPr>
        <p:txBody>
          <a:bodyPr/>
          <a:lstStyle/>
          <a:p>
            <a:pPr lvl="1"/>
            <a:r>
              <a:rPr lang="en-US" sz="2800" dirty="0" smtClean="0"/>
              <a:t>Typical flow of events: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Course Administrator selects Create New Course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System invokes Create New Course use case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Course Administrator selects Modify Existing Course</a:t>
            </a:r>
          </a:p>
          <a:p>
            <a:pPr marL="1154430" lvl="2" indent="-514350">
              <a:buFont typeface="+mj-lt"/>
              <a:buAutoNum type="arabicPeriod"/>
            </a:pPr>
            <a:r>
              <a:rPr lang="en-US" sz="2400" dirty="0" smtClean="0"/>
              <a:t>System invokes Modify Existing Course use case</a:t>
            </a:r>
          </a:p>
          <a:p>
            <a:pPr marL="88011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  <p:extLst>
      <p:ext uri="{BB962C8B-B14F-4D97-AF65-F5344CB8AC3E}">
        <p14:creationId xmlns:p14="http://schemas.microsoft.com/office/powerpoint/2010/main" val="1385218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Scenario : Create New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r>
              <a:rPr lang="en-US" sz="2800" dirty="0" smtClean="0"/>
              <a:t>Typical flow of events: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Course Administrator enters New Course Information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System invokes Validate Course Information use case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sz="2400" dirty="0" smtClean="0"/>
              <a:t>For a valid response, system creates a new course entry and sends an acknowledgment back to the actor</a:t>
            </a:r>
          </a:p>
          <a:p>
            <a:pPr lvl="1"/>
            <a:r>
              <a:rPr lang="en-US" sz="2800" dirty="0" smtClean="0"/>
              <a:t>Exceptions:</a:t>
            </a:r>
          </a:p>
          <a:p>
            <a:pPr lvl="2"/>
            <a:r>
              <a:rPr lang="en-US" sz="2400" dirty="0" smtClean="0"/>
              <a:t>Invalid response received, so system reports failure with a message indicating invalid course information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1246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</p:spTree>
    <p:extLst>
      <p:ext uri="{BB962C8B-B14F-4D97-AF65-F5344CB8AC3E}">
        <p14:creationId xmlns:p14="http://schemas.microsoft.com/office/powerpoint/2010/main" val="38342569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Sequence Diagram : Create New Course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1897062" y="2017712"/>
          <a:ext cx="6180138" cy="453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Visio" r:id="rId3" imgW="4743870" imgH="3481873" progId="Visio.Drawing.11">
                  <p:embed/>
                </p:oleObj>
              </mc:Choice>
              <mc:Fallback>
                <p:oleObj name="Visio" r:id="rId3" imgW="4743870" imgH="348187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7062" y="2017712"/>
                        <a:ext cx="6180138" cy="453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606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Communication Diagram : Create New Course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791201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Igor </a:t>
            </a:r>
            <a:r>
              <a:rPr lang="en-US" dirty="0" err="1" smtClean="0"/>
              <a:t>Ivković</a:t>
            </a:r>
            <a:r>
              <a:rPr lang="en-US" dirty="0" smtClean="0"/>
              <a:t>, University of Waterloo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181350" y="2514600"/>
            <a:ext cx="5505450" cy="3581400"/>
            <a:chOff x="3181350" y="2514600"/>
            <a:chExt cx="5505450" cy="3581400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81350" y="2514600"/>
              <a:ext cx="5505450" cy="3581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Rectangle 2"/>
            <p:cNvSpPr/>
            <p:nvPr/>
          </p:nvSpPr>
          <p:spPr>
            <a:xfrm>
              <a:off x="4191000" y="2819400"/>
              <a:ext cx="9144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000500" y="2667000"/>
              <a:ext cx="1333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Course Administrator</a:t>
              </a:r>
              <a:endParaRPr lang="en-US" sz="1400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909560" y="3314700"/>
              <a:ext cx="533400" cy="6477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848600" y="36692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0</a:t>
              </a:r>
              <a:r>
                <a:rPr lang="en-US" dirty="0" smtClean="0"/>
                <a:t>..*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48600" y="32120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1..*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141</TotalTime>
  <Words>520</Words>
  <Application>Microsoft Office PowerPoint</Application>
  <PresentationFormat>On-screen Show (4:3)</PresentationFormat>
  <Paragraphs>87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Flow</vt:lpstr>
      <vt:lpstr>Photo Editor Photo</vt:lpstr>
      <vt:lpstr>Image</vt:lpstr>
      <vt:lpstr>Visio</vt:lpstr>
      <vt:lpstr>Object-Oriented Theory &amp; Design (Teori dan Desain berorientasi objek)</vt:lpstr>
      <vt:lpstr>Interaction Diagram (1)</vt:lpstr>
      <vt:lpstr>Interaction Diagram (2)</vt:lpstr>
      <vt:lpstr>Interaction Diagram Example</vt:lpstr>
      <vt:lpstr>Class Diagram</vt:lpstr>
      <vt:lpstr>Scenario : Manage Course Information</vt:lpstr>
      <vt:lpstr>Scenario : Create New Course</vt:lpstr>
      <vt:lpstr>Sequence Diagram : Create New Course</vt:lpstr>
      <vt:lpstr>Communication Diagram : Create New Course</vt:lpstr>
      <vt:lpstr>Interaction Diagram Example</vt:lpstr>
      <vt:lpstr>Class Diagram</vt:lpstr>
      <vt:lpstr>Scenario</vt:lpstr>
      <vt:lpstr>Sequence Diagram</vt:lpstr>
      <vt:lpstr>Collaboration Diagram</vt:lpstr>
      <vt:lpstr>Interaction Diagram Example</vt:lpstr>
      <vt:lpstr>Class Diagram</vt:lpstr>
      <vt:lpstr>Scenario</vt:lpstr>
      <vt:lpstr>Sequence Diagram</vt:lpstr>
      <vt:lpstr>Interaction Diagram Example</vt:lpstr>
      <vt:lpstr>Sequence Diagram (1)</vt:lpstr>
      <vt:lpstr>Sequence Diagram (2)</vt:lpstr>
      <vt:lpstr>Collaboration Diagram</vt:lpstr>
      <vt:lpstr>Reference</vt:lpstr>
    </vt:vector>
  </TitlesOfParts>
  <Company>Computer XPert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Riska</dc:creator>
  <cp:lastModifiedBy>Anton &amp; Riska</cp:lastModifiedBy>
  <cp:revision>19</cp:revision>
  <cp:lastPrinted>2011-12-16T06:00:30Z</cp:lastPrinted>
  <dcterms:created xsi:type="dcterms:W3CDTF">2008-11-09T00:19:04Z</dcterms:created>
  <dcterms:modified xsi:type="dcterms:W3CDTF">2011-12-16T06:02:46Z</dcterms:modified>
</cp:coreProperties>
</file>