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59" r:id="rId3"/>
    <p:sldId id="262" r:id="rId4"/>
    <p:sldId id="271" r:id="rId5"/>
    <p:sldId id="278" r:id="rId6"/>
    <p:sldId id="279" r:id="rId7"/>
    <p:sldId id="280" r:id="rId8"/>
    <p:sldId id="281" r:id="rId9"/>
    <p:sldId id="282" r:id="rId10"/>
    <p:sldId id="283" r:id="rId11"/>
    <p:sldId id="261" r:id="rId12"/>
    <p:sldId id="260" r:id="rId13"/>
    <p:sldId id="263" r:id="rId14"/>
    <p:sldId id="264" r:id="rId15"/>
    <p:sldId id="270" r:id="rId16"/>
    <p:sldId id="266" r:id="rId17"/>
    <p:sldId id="257" r:id="rId18"/>
    <p:sldId id="267" r:id="rId19"/>
    <p:sldId id="269" r:id="rId20"/>
    <p:sldId id="268" r:id="rId21"/>
    <p:sldId id="258" r:id="rId22"/>
    <p:sldId id="26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784B76-23C2-4F32-B81A-4EE984AF9DB1}" type="datetimeFigureOut">
              <a:rPr lang="en-US" smtClean="0"/>
              <a:pPr/>
              <a:t>12/18/2011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51ECEB-91D8-4C7E-8DF5-8AA381752B8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Object-Oriented Theory &amp; Design</a:t>
            </a:r>
            <a:br>
              <a:rPr lang="en-US" sz="4900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Teori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Desain</a:t>
            </a:r>
            <a:r>
              <a:rPr lang="en-US" sz="2700" dirty="0" smtClean="0"/>
              <a:t> </a:t>
            </a:r>
            <a:r>
              <a:rPr lang="en-US" sz="2700" dirty="0" err="1" smtClean="0"/>
              <a:t>berorientasi</a:t>
            </a:r>
            <a:r>
              <a:rPr lang="en-US" sz="2700" dirty="0" smtClean="0"/>
              <a:t> </a:t>
            </a:r>
            <a:r>
              <a:rPr lang="en-US" sz="2700" dirty="0" err="1" smtClean="0"/>
              <a:t>objek</a:t>
            </a:r>
            <a:r>
              <a:rPr lang="en-US" sz="2700" dirty="0" smtClean="0"/>
              <a:t>)</a:t>
            </a:r>
            <a:endParaRPr lang="en-US" sz="27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533400" y="6172200"/>
            <a:ext cx="7854696" cy="533400"/>
          </a:xfrm>
        </p:spPr>
        <p:txBody>
          <a:bodyPr/>
          <a:lstStyle/>
          <a:p>
            <a:r>
              <a:rPr lang="en-US" dirty="0" smtClean="0"/>
              <a:t>State Chart Diagram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0"/>
            <a:ext cx="3200400" cy="5334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Antonius Hendrik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State Chart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Borland UML tutorial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638800" y="3581400"/>
            <a:ext cx="304800" cy="19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715000" y="4608576"/>
            <a:ext cx="304800" cy="9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14400" y="2057400"/>
            <a:ext cx="7334250" cy="3857625"/>
            <a:chOff x="914400" y="2057400"/>
            <a:chExt cx="7334250" cy="3857625"/>
          </a:xfrm>
        </p:grpSpPr>
        <p:pic>
          <p:nvPicPr>
            <p:cNvPr id="3074" name="Picture 2" descr="State diagram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4400" y="2057400"/>
              <a:ext cx="7334250" cy="3857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5791200" y="2438400"/>
              <a:ext cx="228600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Start application/cursor to SSN</a:t>
              </a:r>
              <a:endParaRPr lang="en-US" sz="1100" dirty="0"/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5925312" y="3581401"/>
              <a:ext cx="0" cy="112242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769864" y="3549778"/>
              <a:ext cx="0" cy="1154048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example diagram models the login part of an online banking system</a:t>
            </a:r>
          </a:p>
          <a:p>
            <a:r>
              <a:rPr lang="en-US" dirty="0" smtClean="0"/>
              <a:t>Logging in consists of entering a valid social security number and personal id number, then submitting the information for validation.</a:t>
            </a:r>
          </a:p>
          <a:p>
            <a:r>
              <a:rPr lang="en-US" dirty="0" smtClean="0"/>
              <a:t>Logging in can be factored into four non-overlapping states: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Getting SSN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Getting PIN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Validating</a:t>
            </a:r>
            <a:r>
              <a:rPr lang="en-US" dirty="0" smtClean="0"/>
              <a:t>, and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Rejecting</a:t>
            </a:r>
          </a:p>
          <a:p>
            <a:r>
              <a:rPr lang="en-US" dirty="0" smtClean="0"/>
              <a:t>From each state comes a complete set of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transitions </a:t>
            </a:r>
            <a:r>
              <a:rPr lang="en-US" dirty="0" smtClean="0"/>
              <a:t>that determine the subsequent state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diagram has two self-transition, one on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Getting SSN </a:t>
            </a:r>
            <a:r>
              <a:rPr lang="en-US" dirty="0" smtClean="0"/>
              <a:t>and another on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Getting PIN</a:t>
            </a:r>
          </a:p>
          <a:p>
            <a:r>
              <a:rPr lang="en-US" dirty="0" smtClean="0"/>
              <a:t>The action that occurs as a result of an event or condition is expressed in the form /action</a:t>
            </a:r>
          </a:p>
          <a:p>
            <a:r>
              <a:rPr lang="en-US" dirty="0" smtClean="0"/>
              <a:t>While in its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Validating</a:t>
            </a:r>
            <a:r>
              <a:rPr lang="en-US" dirty="0" smtClean="0"/>
              <a:t> state, the object does not wait for an outside event to trigger a transition</a:t>
            </a:r>
          </a:p>
          <a:p>
            <a:r>
              <a:rPr lang="en-US" dirty="0" smtClean="0"/>
              <a:t>Instead, it performs an activity</a:t>
            </a:r>
          </a:p>
          <a:p>
            <a:r>
              <a:rPr lang="en-US" dirty="0" smtClean="0"/>
              <a:t>The result of that activity determines its subsequent state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2286000"/>
            <a:ext cx="4572000" cy="2835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7432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984250"/>
            <a:ext cx="5867400" cy="553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362200" cy="2420112"/>
          </a:xfrm>
        </p:spPr>
        <p:txBody>
          <a:bodyPr>
            <a:normAutofit/>
          </a:bodyPr>
          <a:lstStyle/>
          <a:p>
            <a:r>
              <a:rPr lang="en-US" dirty="0" smtClean="0"/>
              <a:t>State Chart Diagram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990600"/>
            <a:ext cx="4056062" cy="556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378325" y="1143000"/>
          <a:ext cx="4232275" cy="552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Image" r:id="rId3" imgW="2803454" imgH="3657298" progId="">
                  <p:embed/>
                </p:oleObj>
              </mc:Choice>
              <mc:Fallback>
                <p:oleObj name="Image" r:id="rId3" imgW="2803454" imgH="3657298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325" y="1143000"/>
                        <a:ext cx="4232275" cy="552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2004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Use Case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Chart Diagram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Objects have behaviors and state</a:t>
            </a:r>
          </a:p>
          <a:p>
            <a:r>
              <a:rPr lang="en-US" dirty="0" smtClean="0"/>
              <a:t>The state of an object depends on its current activity or condition</a:t>
            </a:r>
          </a:p>
          <a:p>
            <a:r>
              <a:rPr lang="en-US" dirty="0" smtClean="0"/>
              <a:t>A State Chart Diagram shows the possible states of the object and the transitions that cause a change in state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133600" y="1143000"/>
          <a:ext cx="6769100" cy="536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Image" r:id="rId3" imgW="4876397" imgH="3864545" progId="">
                  <p:embed/>
                </p:oleObj>
              </mc:Choice>
              <mc:Fallback>
                <p:oleObj name="Image" r:id="rId3" imgW="4876397" imgH="386454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143000"/>
                        <a:ext cx="6769100" cy="536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2004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Chart Diagram</a:t>
            </a:r>
            <a:endParaRPr 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57213" y="1901825"/>
          <a:ext cx="8077200" cy="442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3" imgW="4876397" imgH="2669827" progId="">
                  <p:embed/>
                </p:oleObj>
              </mc:Choice>
              <mc:Fallback>
                <p:oleObj name="Image" r:id="rId3" imgW="4876397" imgH="266982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1901825"/>
                        <a:ext cx="8077200" cy="442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6488668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Waterloo, Lecture Notes</a:t>
            </a:r>
          </a:p>
          <a:p>
            <a:r>
              <a:rPr lang="en-US" dirty="0" err="1" smtClean="0"/>
              <a:t>Mandar</a:t>
            </a:r>
            <a:r>
              <a:rPr lang="en-US" dirty="0" smtClean="0"/>
              <a:t> </a:t>
            </a:r>
            <a:r>
              <a:rPr lang="en-US" dirty="0" err="1" smtClean="0"/>
              <a:t>Chitnis</a:t>
            </a:r>
            <a:r>
              <a:rPr lang="en-US" dirty="0" smtClean="0"/>
              <a:t>, </a:t>
            </a:r>
            <a:r>
              <a:rPr lang="en-US" dirty="0" err="1" smtClean="0"/>
              <a:t>Pravin</a:t>
            </a:r>
            <a:r>
              <a:rPr lang="en-US" dirty="0" smtClean="0"/>
              <a:t> </a:t>
            </a:r>
            <a:r>
              <a:rPr lang="en-US" dirty="0" err="1" smtClean="0"/>
              <a:t>Tiwari</a:t>
            </a:r>
            <a:r>
              <a:rPr lang="en-US" dirty="0" smtClean="0"/>
              <a:t>, &amp;  </a:t>
            </a:r>
            <a:r>
              <a:rPr lang="en-US" dirty="0" err="1" smtClean="0"/>
              <a:t>Lakshmi</a:t>
            </a:r>
            <a:r>
              <a:rPr lang="en-US" dirty="0" smtClean="0"/>
              <a:t> </a:t>
            </a:r>
            <a:r>
              <a:rPr lang="en-US" dirty="0" err="1" smtClean="0"/>
              <a:t>Ananthamurthy</a:t>
            </a:r>
            <a:r>
              <a:rPr lang="en-US" dirty="0" smtClean="0"/>
              <a:t>, State Diagram in UML, http://developer.com</a:t>
            </a:r>
          </a:p>
          <a:p>
            <a:r>
              <a:rPr lang="en-US" dirty="0" smtClean="0"/>
              <a:t>Borland UML Tutorial</a:t>
            </a:r>
          </a:p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Notations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States are rounded rectangles</a:t>
            </a:r>
          </a:p>
          <a:p>
            <a:r>
              <a:rPr lang="en-US" dirty="0" smtClean="0"/>
              <a:t>Transitions are arrows from one state to another</a:t>
            </a:r>
          </a:p>
          <a:p>
            <a:r>
              <a:rPr lang="en-US" dirty="0" smtClean="0"/>
              <a:t>Events or conditions that trigger transitions are written beside the arrows</a:t>
            </a:r>
          </a:p>
          <a:p>
            <a:r>
              <a:rPr lang="en-US" dirty="0" smtClean="0"/>
              <a:t>The initial state (black circle) is a dummy to start the action</a:t>
            </a:r>
          </a:p>
          <a:p>
            <a:r>
              <a:rPr lang="en-US" dirty="0" smtClean="0"/>
              <a:t>Final states are also dummy states that terminate the action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Notations (2)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Symbol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Initial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Transition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8138" name="Object 10"/>
          <p:cNvGraphicFramePr>
            <a:graphicFrameLocks noChangeAspect="1"/>
          </p:cNvGraphicFramePr>
          <p:nvPr/>
        </p:nvGraphicFramePr>
        <p:xfrm>
          <a:off x="4692650" y="2362200"/>
          <a:ext cx="26035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name="Visio" r:id="rId3" imgW="260186" imgH="260216" progId="Visio.Drawing.11">
                  <p:embed/>
                </p:oleObj>
              </mc:Choice>
              <mc:Fallback>
                <p:oleObj name="Visio" r:id="rId3" imgW="260186" imgH="260216" progId="Visio.Drawing.11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2650" y="2362200"/>
                        <a:ext cx="260350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4648200" y="2690813"/>
          <a:ext cx="7239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Visio" r:id="rId5" imgW="723550" imgH="357662" progId="Visio.Drawing.11">
                  <p:embed/>
                </p:oleObj>
              </mc:Choice>
              <mc:Fallback>
                <p:oleObj name="Visio" r:id="rId5" imgW="723550" imgH="357662" progId="Visio.Drawing.11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690813"/>
                        <a:ext cx="723900" cy="35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0" name="Object 12"/>
          <p:cNvGraphicFramePr>
            <a:graphicFrameLocks noChangeAspect="1"/>
          </p:cNvGraphicFramePr>
          <p:nvPr/>
        </p:nvGraphicFramePr>
        <p:xfrm>
          <a:off x="4686300" y="3124200"/>
          <a:ext cx="266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4" name="Visio" r:id="rId7" imgW="266400" imgH="266424" progId="Visio.Drawing.11">
                  <p:embed/>
                </p:oleObj>
              </mc:Choice>
              <mc:Fallback>
                <p:oleObj name="Visio" r:id="rId7" imgW="266400" imgH="266424" progId="Visio.Drawing.11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3124200"/>
                        <a:ext cx="2667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1" name="Object 13"/>
          <p:cNvGraphicFramePr>
            <a:graphicFrameLocks noChangeAspect="1"/>
          </p:cNvGraphicFramePr>
          <p:nvPr/>
        </p:nvGraphicFramePr>
        <p:xfrm>
          <a:off x="4648200" y="3509963"/>
          <a:ext cx="720725" cy="14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Visio" r:id="rId9" imgW="720578" imgH="147384" progId="Visio.Drawing.11">
                  <p:embed/>
                </p:oleObj>
              </mc:Choice>
              <mc:Fallback>
                <p:oleObj name="Visio" r:id="rId9" imgW="720578" imgH="147384" progId="Visio.Drawing.11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509963"/>
                        <a:ext cx="720725" cy="147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Courseware Management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 smtClean="0"/>
              <a:t>Use Case Diagram (1)</a:t>
            </a:r>
            <a:endParaRPr lang="en-US" dirty="0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981200" y="1902587"/>
          <a:ext cx="4392613" cy="486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Visio" r:id="rId3" imgW="4393173" imgH="4861234" progId="Visio.Drawing.11">
                  <p:embed/>
                </p:oleObj>
              </mc:Choice>
              <mc:Fallback>
                <p:oleObj name="Visio" r:id="rId3" imgW="4393173" imgH="4861234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02587"/>
                        <a:ext cx="4392613" cy="486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Diagram (2)</a:t>
            </a:r>
            <a:endParaRPr lang="en-US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905000" y="1938337"/>
          <a:ext cx="6307138" cy="469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Visio" r:id="rId3" imgW="4844648" imgH="3603883" progId="Visio.Drawing.11">
                  <p:embed/>
                </p:oleObj>
              </mc:Choice>
              <mc:Fallback>
                <p:oleObj name="Visio" r:id="rId3" imgW="4844648" imgH="3603883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938337"/>
                        <a:ext cx="6307138" cy="469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1531938" y="1676400"/>
          <a:ext cx="7231062" cy="513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Visio" r:id="rId3" imgW="4814388" imgH="3420868" progId="Visio.Drawing.11">
                  <p:embed/>
                </p:oleObj>
              </mc:Choice>
              <mc:Fallback>
                <p:oleObj name="Visio" r:id="rId3" imgW="4814388" imgH="3420868" progId="Visio.Drawing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1676400"/>
                        <a:ext cx="7231062" cy="5138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Chart Diagram</a:t>
            </a:r>
            <a:endParaRPr lang="en-US" dirty="0"/>
          </a:p>
        </p:txBody>
      </p:sp>
      <p:pic>
        <p:nvPicPr>
          <p:cNvPr id="4" name="Content Placeholder 3" descr="UML0603(STD)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2209800"/>
            <a:ext cx="8343900" cy="4057650"/>
          </a:xfrm>
        </p:spPr>
      </p:pic>
      <p:sp>
        <p:nvSpPr>
          <p:cNvPr id="5" name="TextBox 4"/>
          <p:cNvSpPr txBox="1"/>
          <p:nvPr/>
        </p:nvSpPr>
        <p:spPr>
          <a:xfrm>
            <a:off x="0" y="6324600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Mandar</a:t>
            </a:r>
            <a:r>
              <a:rPr lang="en-US" dirty="0" smtClean="0"/>
              <a:t> </a:t>
            </a:r>
            <a:r>
              <a:rPr lang="en-US" dirty="0" err="1" smtClean="0"/>
              <a:t>Chitnis</a:t>
            </a:r>
            <a:r>
              <a:rPr lang="en-US" dirty="0" smtClean="0"/>
              <a:t>, </a:t>
            </a:r>
            <a:r>
              <a:rPr lang="en-US" dirty="0" err="1" smtClean="0"/>
              <a:t>Pravin</a:t>
            </a:r>
            <a:r>
              <a:rPr lang="en-US" dirty="0" smtClean="0"/>
              <a:t> </a:t>
            </a:r>
            <a:r>
              <a:rPr lang="en-US" dirty="0" err="1" smtClean="0"/>
              <a:t>Tiwari</a:t>
            </a:r>
            <a:r>
              <a:rPr lang="en-US" dirty="0" smtClean="0"/>
              <a:t>, &amp;  </a:t>
            </a:r>
            <a:r>
              <a:rPr lang="en-US" dirty="0" err="1" smtClean="0"/>
              <a:t>Lakshmi</a:t>
            </a:r>
            <a:r>
              <a:rPr lang="en-US" dirty="0" smtClean="0"/>
              <a:t> </a:t>
            </a:r>
            <a:r>
              <a:rPr lang="en-US" dirty="0" err="1" smtClean="0"/>
              <a:t>Ananthamurthy</a:t>
            </a:r>
            <a:r>
              <a:rPr lang="en-US" dirty="0" smtClean="0"/>
              <a:t>, State Diagram in UML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</TotalTime>
  <Words>523</Words>
  <Application>Microsoft Office PowerPoint</Application>
  <PresentationFormat>On-screen Show (4:3)</PresentationFormat>
  <Paragraphs>68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Flow</vt:lpstr>
      <vt:lpstr>Visio</vt:lpstr>
      <vt:lpstr>Image</vt:lpstr>
      <vt:lpstr>Object-Oriented Theory &amp; Design (Teori dan Desain berorientasi objek)</vt:lpstr>
      <vt:lpstr>State Chart Diagram</vt:lpstr>
      <vt:lpstr>Notations (1)</vt:lpstr>
      <vt:lpstr>Notations (2)</vt:lpstr>
      <vt:lpstr>Example</vt:lpstr>
      <vt:lpstr>Use Case Diagram (1)</vt:lpstr>
      <vt:lpstr>Use Case Diagram (2)</vt:lpstr>
      <vt:lpstr>Class Diagram</vt:lpstr>
      <vt:lpstr>State Chart Diagram</vt:lpstr>
      <vt:lpstr>State Chart Diagram Example</vt:lpstr>
      <vt:lpstr>Example</vt:lpstr>
      <vt:lpstr>Description (1)</vt:lpstr>
      <vt:lpstr>Description (2)</vt:lpstr>
      <vt:lpstr>Example</vt:lpstr>
      <vt:lpstr>Use Case Diagram</vt:lpstr>
      <vt:lpstr>Class Diagram</vt:lpstr>
      <vt:lpstr>State Chart Diagram</vt:lpstr>
      <vt:lpstr>Example</vt:lpstr>
      <vt:lpstr>Use Case Diagram</vt:lpstr>
      <vt:lpstr>Class Diagram</vt:lpstr>
      <vt:lpstr>State Chart Diagram</vt:lpstr>
      <vt:lpstr>Reference</vt:lpstr>
    </vt:vector>
  </TitlesOfParts>
  <Company>Computer XPert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Riska</dc:creator>
  <cp:lastModifiedBy>Anton &amp; Riska</cp:lastModifiedBy>
  <cp:revision>18</cp:revision>
  <dcterms:created xsi:type="dcterms:W3CDTF">2008-11-09T03:07:46Z</dcterms:created>
  <dcterms:modified xsi:type="dcterms:W3CDTF">2011-12-18T01:39:59Z</dcterms:modified>
</cp:coreProperties>
</file>