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73" r:id="rId13"/>
    <p:sldId id="271" r:id="rId14"/>
    <p:sldId id="272" r:id="rId15"/>
    <p:sldId id="278" r:id="rId16"/>
    <p:sldId id="275" r:id="rId17"/>
    <p:sldId id="276" r:id="rId18"/>
    <p:sldId id="277" r:id="rId19"/>
    <p:sldId id="274" r:id="rId20"/>
    <p:sldId id="26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5" autoAdjust="0"/>
    <p:restoredTop sz="94606" autoAdjust="0"/>
  </p:normalViewPr>
  <p:slideViewPr>
    <p:cSldViewPr>
      <p:cViewPr>
        <p:scale>
          <a:sx n="90" d="100"/>
          <a:sy n="90" d="100"/>
        </p:scale>
        <p:origin x="-960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863A5-4980-4335-B93C-7B7F694BD134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91215-6511-41B5-AE02-824EA4709B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169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91215-6511-41B5-AE02-824EA4709B5E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12/16/2011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Object-Oriented Theory &amp; Design</a:t>
            </a:r>
            <a:br>
              <a:rPr lang="en-US" sz="4900" dirty="0" smtClean="0"/>
            </a:br>
            <a:r>
              <a:rPr lang="en-US" sz="2700" dirty="0" smtClean="0"/>
              <a:t>(</a:t>
            </a:r>
            <a:r>
              <a:rPr lang="en-US" sz="2700" dirty="0" err="1" smtClean="0"/>
              <a:t>Teori</a:t>
            </a:r>
            <a:r>
              <a:rPr lang="en-US" sz="2700" dirty="0" smtClean="0"/>
              <a:t> </a:t>
            </a:r>
            <a:r>
              <a:rPr lang="en-US" sz="2700" dirty="0" err="1" smtClean="0"/>
              <a:t>dan</a:t>
            </a:r>
            <a:r>
              <a:rPr lang="en-US" sz="2700" dirty="0" smtClean="0"/>
              <a:t> </a:t>
            </a:r>
            <a:r>
              <a:rPr lang="en-US" sz="2700" dirty="0" err="1" smtClean="0"/>
              <a:t>Desain</a:t>
            </a:r>
            <a:r>
              <a:rPr lang="en-US" sz="2700" dirty="0" smtClean="0"/>
              <a:t> </a:t>
            </a:r>
            <a:r>
              <a:rPr lang="en-US" sz="2700" dirty="0" err="1" smtClean="0"/>
              <a:t>berorientasi</a:t>
            </a:r>
            <a:r>
              <a:rPr lang="en-US" sz="2700" dirty="0" smtClean="0"/>
              <a:t> </a:t>
            </a:r>
            <a:r>
              <a:rPr lang="en-US" sz="2700" dirty="0" err="1" smtClean="0"/>
              <a:t>objek</a:t>
            </a:r>
            <a:r>
              <a:rPr lang="en-US" sz="2700" dirty="0" smtClean="0"/>
              <a:t>)</a:t>
            </a:r>
            <a:endParaRPr lang="en-US" sz="27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533400" y="6172200"/>
            <a:ext cx="7854696" cy="533400"/>
          </a:xfrm>
        </p:spPr>
        <p:txBody>
          <a:bodyPr/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0" y="0"/>
            <a:ext cx="3200400" cy="533400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Antonius Hendrik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Class Aggregation / Composition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2080"/>
            <a:ext cx="8229600" cy="4389120"/>
          </a:xfrm>
        </p:spPr>
        <p:txBody>
          <a:bodyPr>
            <a:normAutofit/>
          </a:bodyPr>
          <a:lstStyle/>
          <a:p>
            <a:r>
              <a:rPr lang="en-US" dirty="0" smtClean="0"/>
              <a:t>Represent a specific, whole/part structural relationship between class objects</a:t>
            </a:r>
          </a:p>
          <a:p>
            <a:r>
              <a:rPr lang="en-US" dirty="0" smtClean="0"/>
              <a:t>Composition (closed diamond) represents exclusive relationship between two class objects (e.g., a faculty cannot exist without nor be a part of more than one university)</a:t>
            </a:r>
          </a:p>
          <a:p>
            <a:r>
              <a:rPr lang="en-US" dirty="0" smtClean="0"/>
              <a:t>Aggregation (open diamond) represents nonexclusive relationship between two class objects (e.g., a student is a part of one or more faculties)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9332" y="5261610"/>
            <a:ext cx="6275070" cy="1520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Identifying UML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Based on the system descriptions, using Object-Oriented Analysis (OOA), identify classes, attributes, and operations</a:t>
            </a:r>
          </a:p>
          <a:p>
            <a:pPr lvl="1"/>
            <a:r>
              <a:rPr lang="en-US" dirty="0" smtClean="0"/>
              <a:t>For example, nouns / objects that share common properties and are used to enable system functionality become classes</a:t>
            </a:r>
          </a:p>
          <a:p>
            <a:pPr lvl="1"/>
            <a:r>
              <a:rPr lang="en-US" dirty="0" smtClean="0"/>
              <a:t>Other nouns related to class nouns become class attributes</a:t>
            </a:r>
          </a:p>
          <a:p>
            <a:pPr lvl="1"/>
            <a:r>
              <a:rPr lang="en-US" dirty="0" smtClean="0"/>
              <a:t>Verbs related to class nouns become class operations</a:t>
            </a:r>
          </a:p>
          <a:p>
            <a:r>
              <a:rPr lang="en-US" dirty="0" smtClean="0"/>
              <a:t>After identifying classes, identify applicable relationships</a:t>
            </a:r>
          </a:p>
          <a:p>
            <a:pPr lvl="1"/>
            <a:r>
              <a:rPr lang="en-US" dirty="0" smtClean="0"/>
              <a:t>For example, identify cases where objects of one class reference (are associated with) the objects of another</a:t>
            </a:r>
          </a:p>
          <a:p>
            <a:pPr lvl="1"/>
            <a:r>
              <a:rPr lang="en-US" dirty="0" smtClean="0"/>
              <a:t>Also identify shared (inherited) behavior between classes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 smtClean="0"/>
              <a:t>Use Case Diagram</a:t>
            </a:r>
            <a:endParaRPr lang="en-US" dirty="0"/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1981200" y="1902587"/>
          <a:ext cx="4392613" cy="486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Visio" r:id="rId3" imgW="4393173" imgH="4861234" progId="Visio.Drawing.11">
                  <p:embed/>
                </p:oleObj>
              </mc:Choice>
              <mc:Fallback>
                <p:oleObj name="Visio" r:id="rId3" imgW="4393173" imgH="4861234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902587"/>
                        <a:ext cx="4392613" cy="486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Identified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 following classes are identified:</a:t>
            </a:r>
          </a:p>
          <a:p>
            <a:r>
              <a:rPr lang="en-US" dirty="0" smtClean="0"/>
              <a:t>As use case actors:</a:t>
            </a:r>
          </a:p>
          <a:p>
            <a:pPr lvl="1"/>
            <a:r>
              <a:rPr lang="en-US" dirty="0" smtClean="0"/>
              <a:t>Course Administrator</a:t>
            </a:r>
          </a:p>
          <a:p>
            <a:pPr lvl="1"/>
            <a:r>
              <a:rPr lang="en-US" dirty="0" smtClean="0"/>
              <a:t>Student</a:t>
            </a:r>
          </a:p>
          <a:p>
            <a:pPr lvl="1"/>
            <a:r>
              <a:rPr lang="en-US" dirty="0" smtClean="0"/>
              <a:t>Tutor</a:t>
            </a:r>
          </a:p>
          <a:p>
            <a:r>
              <a:rPr lang="en-US" dirty="0" smtClean="0"/>
              <a:t>As system objects:</a:t>
            </a:r>
          </a:p>
          <a:p>
            <a:pPr lvl="1"/>
            <a:r>
              <a:rPr lang="en-US" dirty="0" smtClean="0"/>
              <a:t>Course Calendar</a:t>
            </a:r>
          </a:p>
          <a:p>
            <a:pPr lvl="1"/>
            <a:r>
              <a:rPr lang="en-US" dirty="0" smtClean="0"/>
              <a:t>Course</a:t>
            </a:r>
          </a:p>
          <a:p>
            <a:pPr lvl="1"/>
            <a:r>
              <a:rPr lang="en-US" dirty="0" smtClean="0"/>
              <a:t>Topic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Identified Class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 following class operations are identified:</a:t>
            </a:r>
          </a:p>
          <a:p>
            <a:r>
              <a:rPr lang="en-US" dirty="0" smtClean="0"/>
              <a:t>For Course Administrator, using use cases:</a:t>
            </a:r>
          </a:p>
          <a:p>
            <a:pPr lvl="1"/>
            <a:r>
              <a:rPr lang="en-US" dirty="0" smtClean="0"/>
              <a:t>View courses</a:t>
            </a:r>
          </a:p>
          <a:p>
            <a:pPr lvl="1"/>
            <a:r>
              <a:rPr lang="en-US" dirty="0" smtClean="0"/>
              <a:t>Manage topics for a course (Manage topic)</a:t>
            </a:r>
          </a:p>
          <a:p>
            <a:pPr lvl="1"/>
            <a:r>
              <a:rPr lang="fr-FR" dirty="0" smtClean="0"/>
              <a:t>Manage course information (Manage course)</a:t>
            </a:r>
          </a:p>
          <a:p>
            <a:pPr lvl="1"/>
            <a:r>
              <a:rPr lang="en-US" dirty="0" smtClean="0"/>
              <a:t>View course calendar</a:t>
            </a:r>
          </a:p>
          <a:p>
            <a:pPr lvl="1"/>
            <a:r>
              <a:rPr lang="en-US" dirty="0" smtClean="0"/>
              <a:t>View tutors</a:t>
            </a:r>
          </a:p>
          <a:p>
            <a:pPr lvl="1"/>
            <a:r>
              <a:rPr lang="en-US" dirty="0" smtClean="0"/>
              <a:t>Manage tutor information (but </a:t>
            </a:r>
            <a:r>
              <a:rPr lang="en-US" b="1" dirty="0" smtClean="0"/>
              <a:t>not manage tutors)</a:t>
            </a:r>
          </a:p>
          <a:p>
            <a:pPr lvl="1"/>
            <a:r>
              <a:rPr lang="en-US" dirty="0" smtClean="0"/>
              <a:t>Assign courses to tutors (assign tutors to courses)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752600" y="1066800"/>
            <a:ext cx="7231063" cy="5138738"/>
            <a:chOff x="1752600" y="1033462"/>
            <a:chExt cx="7231063" cy="5138738"/>
          </a:xfrm>
        </p:grpSpPr>
        <p:graphicFrame>
          <p:nvGraphicFramePr>
            <p:cNvPr id="2050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83990825"/>
                </p:ext>
              </p:extLst>
            </p:nvPr>
          </p:nvGraphicFramePr>
          <p:xfrm>
            <a:off x="1752600" y="1033462"/>
            <a:ext cx="7231063" cy="5138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8" name="Visio" r:id="rId3" imgW="5179950" imgH="4240422" progId="Visio.Drawing.11">
                    <p:embed/>
                  </p:oleObj>
                </mc:Choice>
                <mc:Fallback>
                  <p:oleObj name="Visio" r:id="rId3" imgW="5179950" imgH="4240422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52600" y="1033462"/>
                          <a:ext cx="7231063" cy="5138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8077200" y="39624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715000" y="2831068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486400" y="35052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876800" y="35052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33800" y="18288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876800" y="44312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90800" y="29834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248400" y="44958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772400" y="29718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248400" y="32120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772400" y="26024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751118" y="5421869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V="1">
              <a:off x="7086600" y="4070866"/>
              <a:ext cx="0" cy="577334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629400" y="4218801"/>
              <a:ext cx="6858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view</a:t>
              </a:r>
              <a:endParaRPr lang="en-US" sz="12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086600" y="39624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086600" y="43434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577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Class Diagram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Borland UML tutorial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Diagram (1)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781800" y="6488668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Borland UML tutorial</a:t>
            </a:r>
            <a:endParaRPr lang="en-US" dirty="0"/>
          </a:p>
        </p:txBody>
      </p:sp>
      <p:pic>
        <p:nvPicPr>
          <p:cNvPr id="29698" name="Picture 2" descr="Class diagr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46910"/>
            <a:ext cx="8835390" cy="4377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Diagram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class diagram above models a customer order from a retail catalog</a:t>
            </a:r>
          </a:p>
          <a:p>
            <a:r>
              <a:rPr lang="en-US" dirty="0" smtClean="0"/>
              <a:t>The central class is the Order</a:t>
            </a:r>
          </a:p>
          <a:p>
            <a:r>
              <a:rPr lang="en-US" dirty="0" smtClean="0"/>
              <a:t>Associated with it are the Customer making the purchase and the Payment</a:t>
            </a:r>
          </a:p>
          <a:p>
            <a:r>
              <a:rPr lang="en-US" dirty="0" smtClean="0"/>
              <a:t>A Payment is one of three kinds: Cash, Check, or Credit</a:t>
            </a:r>
          </a:p>
          <a:p>
            <a:r>
              <a:rPr lang="en-US" dirty="0" smtClean="0"/>
              <a:t>The order contains </a:t>
            </a:r>
            <a:r>
              <a:rPr lang="en-US" dirty="0" err="1" smtClean="0"/>
              <a:t>OrderDetails</a:t>
            </a:r>
            <a:r>
              <a:rPr lang="en-US" dirty="0" smtClean="0"/>
              <a:t> (line items), each with its associated Item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781800" y="6488668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Borland UML tutorial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Michael J. </a:t>
            </a:r>
            <a:r>
              <a:rPr lang="en-US" dirty="0" err="1" smtClean="0"/>
              <a:t>Chonoles</a:t>
            </a:r>
            <a:r>
              <a:rPr lang="en-US" dirty="0" smtClean="0"/>
              <a:t> &amp; James A. </a:t>
            </a:r>
            <a:r>
              <a:rPr lang="en-US" dirty="0" err="1" smtClean="0"/>
              <a:t>Schardt</a:t>
            </a:r>
            <a:r>
              <a:rPr lang="en-US" dirty="0" smtClean="0"/>
              <a:t>, UML 2 For Dummies, 2003, chapter 3-7</a:t>
            </a:r>
          </a:p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Waterloo, Lecture Notes</a:t>
            </a:r>
          </a:p>
          <a:p>
            <a:r>
              <a:rPr lang="en-US" dirty="0" smtClean="0"/>
              <a:t>Borland UML tutorial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Visual specification of types of objects that exist in a system and the relationships that exist among them</a:t>
            </a:r>
          </a:p>
          <a:p>
            <a:r>
              <a:rPr lang="en-US" dirty="0" smtClean="0"/>
              <a:t>A UML class describes a set of objects that share the same attributes, operations, relationships, and semantics</a:t>
            </a:r>
          </a:p>
          <a:p>
            <a:r>
              <a:rPr lang="en-US" dirty="0" smtClean="0"/>
              <a:t>Class diagrams may specify both the conceptual </a:t>
            </a:r>
            <a:r>
              <a:rPr lang="en-US" b="1" dirty="0" smtClean="0"/>
              <a:t>[what] and </a:t>
            </a:r>
            <a:r>
              <a:rPr lang="en-US" dirty="0" smtClean="0"/>
              <a:t>implementation </a:t>
            </a:r>
            <a:r>
              <a:rPr lang="en-US" b="1" dirty="0" smtClean="0"/>
              <a:t>[how] details of the system</a:t>
            </a:r>
          </a:p>
          <a:p>
            <a:r>
              <a:rPr lang="en-US" dirty="0" smtClean="0"/>
              <a:t>Class diagrams represent structural and </a:t>
            </a:r>
            <a:r>
              <a:rPr lang="en-US" b="1" dirty="0" smtClean="0"/>
              <a:t>not </a:t>
            </a:r>
            <a:r>
              <a:rPr lang="en-US" b="1" dirty="0" err="1" smtClean="0"/>
              <a:t>behavioural</a:t>
            </a:r>
            <a:r>
              <a:rPr lang="en-US" b="1" dirty="0" smtClean="0"/>
              <a:t> </a:t>
            </a:r>
            <a:r>
              <a:rPr lang="en-US" dirty="0" smtClean="0"/>
              <a:t>relationships that exist among system entities</a:t>
            </a:r>
          </a:p>
          <a:p>
            <a:r>
              <a:rPr lang="en-US" dirty="0" smtClean="0"/>
              <a:t>Class diagrams are used as a basis to develop other UML diagrams including sequence and collaboration diagrams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USE CASE DIAGRAM – CLASS DIAGRAM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Week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2743200"/>
            <a:ext cx="28956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Class Attributes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389120"/>
          </a:xfrm>
        </p:spPr>
        <p:txBody>
          <a:bodyPr/>
          <a:lstStyle/>
          <a:p>
            <a:r>
              <a:rPr lang="en-US" dirty="0" smtClean="0"/>
              <a:t>Class attributes shows the structure of the class</a:t>
            </a:r>
          </a:p>
          <a:p>
            <a:r>
              <a:rPr lang="en-US" dirty="0" smtClean="0"/>
              <a:t>Example: shape class has origin, width, and height attributes</a:t>
            </a:r>
          </a:p>
          <a:p>
            <a:r>
              <a:rPr lang="en-US" dirty="0" smtClean="0"/>
              <a:t>Attribute name is generally a short noun</a:t>
            </a:r>
          </a:p>
          <a:p>
            <a:r>
              <a:rPr lang="en-US" dirty="0" smtClean="0"/>
              <a:t>Attribute declaration may include visibility, type and initial value:</a:t>
            </a:r>
          </a:p>
          <a:p>
            <a:pPr lvl="1"/>
            <a:r>
              <a:rPr lang="en-US" i="1" dirty="0" smtClean="0"/>
              <a:t>+</a:t>
            </a:r>
            <a:r>
              <a:rPr lang="en-US" i="1" dirty="0" err="1" smtClean="0"/>
              <a:t>attributeName</a:t>
            </a:r>
            <a:r>
              <a:rPr lang="en-US" i="1" dirty="0" smtClean="0"/>
              <a:t> : type = initial-value</a:t>
            </a: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4610100"/>
            <a:ext cx="173736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1143000"/>
          </a:xfrm>
        </p:spPr>
        <p:txBody>
          <a:bodyPr/>
          <a:lstStyle/>
          <a:p>
            <a:r>
              <a:rPr lang="en-US" dirty="0" smtClean="0"/>
              <a:t>Class Operation (Method)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7642"/>
            <a:ext cx="8229600" cy="4389120"/>
          </a:xfrm>
        </p:spPr>
        <p:txBody>
          <a:bodyPr/>
          <a:lstStyle/>
          <a:p>
            <a:r>
              <a:rPr lang="en-US" dirty="0" smtClean="0"/>
              <a:t>Class operation shows the method or behavior of the class</a:t>
            </a:r>
          </a:p>
          <a:p>
            <a:r>
              <a:rPr lang="en-US" dirty="0" smtClean="0"/>
              <a:t>Operation name is generally a short verb</a:t>
            </a:r>
          </a:p>
          <a:p>
            <a:r>
              <a:rPr lang="en-US" dirty="0" smtClean="0"/>
              <a:t>Operation may include visibility, parameters, and return type: </a:t>
            </a:r>
          </a:p>
          <a:p>
            <a:pPr lvl="1"/>
            <a:r>
              <a:rPr lang="en-US" i="1" dirty="0" smtClean="0"/>
              <a:t>+</a:t>
            </a:r>
            <a:r>
              <a:rPr lang="en-US" i="1" dirty="0" err="1" smtClean="0"/>
              <a:t>opName</a:t>
            </a:r>
            <a:r>
              <a:rPr lang="en-US" i="1" dirty="0" smtClean="0"/>
              <a:t>(param1 : type = </a:t>
            </a:r>
            <a:r>
              <a:rPr lang="en-US" i="1" dirty="0" err="1" smtClean="0"/>
              <a:t>initial_value</a:t>
            </a:r>
            <a:r>
              <a:rPr lang="en-US" i="1" dirty="0" smtClean="0"/>
              <a:t>) : return-type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74" y="4591050"/>
            <a:ext cx="30289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Visibility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levels of class, attribute and operation visibility:</a:t>
            </a:r>
          </a:p>
          <a:p>
            <a:pPr lvl="1"/>
            <a:r>
              <a:rPr lang="en-US" dirty="0" smtClean="0"/>
              <a:t>private (-), available only to the current class</a:t>
            </a:r>
          </a:p>
          <a:p>
            <a:pPr lvl="1"/>
            <a:r>
              <a:rPr lang="en-US" dirty="0" smtClean="0"/>
              <a:t>protected (#), available to the current and inherited classes</a:t>
            </a:r>
          </a:p>
          <a:p>
            <a:pPr lvl="1"/>
            <a:r>
              <a:rPr lang="en-US" dirty="0" smtClean="0"/>
              <a:t>public (+), available to the current and other classes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3088"/>
            <a:ext cx="8229600" cy="1143000"/>
          </a:xfrm>
        </p:spPr>
        <p:txBody>
          <a:bodyPr/>
          <a:lstStyle/>
          <a:p>
            <a:r>
              <a:rPr lang="en-US" dirty="0" smtClean="0"/>
              <a:t>Object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389120"/>
          </a:xfrm>
        </p:spPr>
        <p:txBody>
          <a:bodyPr/>
          <a:lstStyle/>
          <a:p>
            <a:r>
              <a:rPr lang="en-US" dirty="0" smtClean="0"/>
              <a:t>Each class represents a set of objects that share the same attributes, operations, relationships, and semantics (objects is an instance of class)</a:t>
            </a:r>
          </a:p>
          <a:p>
            <a:r>
              <a:rPr lang="en-US" dirty="0" smtClean="0"/>
              <a:t>For each of the class attributes, objects can have specific attribute values</a:t>
            </a:r>
          </a:p>
          <a:p>
            <a:r>
              <a:rPr lang="en-US" dirty="0" smtClean="0"/>
              <a:t>For each of the class operations, objects may have different implementations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4822" y="4610100"/>
            <a:ext cx="30289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Generalization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Represent a relation between a parent (a more abstract class) and a child (a more specific class)</a:t>
            </a:r>
          </a:p>
          <a:p>
            <a:r>
              <a:rPr lang="en-US" dirty="0" smtClean="0"/>
              <a:t>Generally referred to as a “is-a-kind-of” relationship</a:t>
            </a:r>
          </a:p>
          <a:p>
            <a:r>
              <a:rPr lang="en-US" dirty="0" smtClean="0"/>
              <a:t>Child objects may be used instead of parent objects since they share attributes and operations; the opposite is not true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9332" y="4648200"/>
            <a:ext cx="660533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9288"/>
            <a:ext cx="8229600" cy="1143000"/>
          </a:xfrm>
        </p:spPr>
        <p:txBody>
          <a:bodyPr/>
          <a:lstStyle/>
          <a:p>
            <a:r>
              <a:rPr lang="en-US" dirty="0" smtClean="0"/>
              <a:t>Class Association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0680"/>
            <a:ext cx="8229600" cy="4389120"/>
          </a:xfrm>
        </p:spPr>
        <p:txBody>
          <a:bodyPr/>
          <a:lstStyle/>
          <a:p>
            <a:r>
              <a:rPr lang="en-US" dirty="0" smtClean="0"/>
              <a:t>Represent a structural relationship between class objects and may be used to navigate between connected objects</a:t>
            </a:r>
          </a:p>
          <a:p>
            <a:r>
              <a:rPr lang="en-US" dirty="0" smtClean="0"/>
              <a:t>Association can be binary, between two classes, or n-</a:t>
            </a:r>
            <a:r>
              <a:rPr lang="en-US" dirty="0" err="1" smtClean="0"/>
              <a:t>ary</a:t>
            </a:r>
            <a:r>
              <a:rPr lang="en-US" dirty="0" smtClean="0"/>
              <a:t>, among more than two classes</a:t>
            </a:r>
          </a:p>
          <a:p>
            <a:r>
              <a:rPr lang="en-US" dirty="0" smtClean="0"/>
              <a:t>Can include association name, direction, role names, multiplicity, and aggregation type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3410" y="4829175"/>
            <a:ext cx="613718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249</TotalTime>
  <Words>787</Words>
  <Application>Microsoft Office PowerPoint</Application>
  <PresentationFormat>On-screen Show (4:3)</PresentationFormat>
  <Paragraphs>108</Paragraphs>
  <Slides>20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Flow</vt:lpstr>
      <vt:lpstr>Visio</vt:lpstr>
      <vt:lpstr>Object-Oriented Theory &amp; Design (Teori dan Desain berorientasi objek)</vt:lpstr>
      <vt:lpstr>Definition</vt:lpstr>
      <vt:lpstr>Class</vt:lpstr>
      <vt:lpstr>Class Attributes</vt:lpstr>
      <vt:lpstr>Class Operation (Method)</vt:lpstr>
      <vt:lpstr>Class Visibility </vt:lpstr>
      <vt:lpstr>Object</vt:lpstr>
      <vt:lpstr>Class Generalization</vt:lpstr>
      <vt:lpstr>Class Association</vt:lpstr>
      <vt:lpstr>Class Aggregation / Composition</vt:lpstr>
      <vt:lpstr>Identifying UML Classes</vt:lpstr>
      <vt:lpstr>Use Case Diagram</vt:lpstr>
      <vt:lpstr>Identified Classes</vt:lpstr>
      <vt:lpstr>Identified Class Operations</vt:lpstr>
      <vt:lpstr>Class Diagram</vt:lpstr>
      <vt:lpstr>Class Diagram Example</vt:lpstr>
      <vt:lpstr>Class Diagram (1)</vt:lpstr>
      <vt:lpstr>Class Diagram (2)</vt:lpstr>
      <vt:lpstr>Reference</vt:lpstr>
      <vt:lpstr>Next Week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Object-Oriented Theory &amp; Design (Teori dan Desain berorientasi objek)</dc:title>
  <dc:creator>Antonius Hendrik &amp; Riskadewi</dc:creator>
  <cp:lastModifiedBy>Anton &amp; Riska</cp:lastModifiedBy>
  <cp:revision>21</cp:revision>
  <dcterms:created xsi:type="dcterms:W3CDTF">2008-09-10T10:56:26Z</dcterms:created>
  <dcterms:modified xsi:type="dcterms:W3CDTF">2011-12-16T05:59:45Z</dcterms:modified>
</cp:coreProperties>
</file>