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65" r:id="rId2"/>
    <p:sldId id="276" r:id="rId3"/>
    <p:sldId id="277" r:id="rId4"/>
    <p:sldId id="266" r:id="rId5"/>
    <p:sldId id="259" r:id="rId6"/>
    <p:sldId id="258" r:id="rId7"/>
    <p:sldId id="260" r:id="rId8"/>
    <p:sldId id="262" r:id="rId9"/>
    <p:sldId id="261" r:id="rId10"/>
    <p:sldId id="267" r:id="rId11"/>
    <p:sldId id="268" r:id="rId12"/>
    <p:sldId id="269" r:id="rId13"/>
    <p:sldId id="289" r:id="rId14"/>
    <p:sldId id="274" r:id="rId15"/>
    <p:sldId id="275" r:id="rId16"/>
    <p:sldId id="273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64" r:id="rId2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5" autoAdjust="0"/>
    <p:restoredTop sz="94660"/>
  </p:normalViewPr>
  <p:slideViewPr>
    <p:cSldViewPr>
      <p:cViewPr varScale="1">
        <p:scale>
          <a:sx n="96" d="100"/>
          <a:sy n="96" d="100"/>
        </p:scale>
        <p:origin x="-7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688" y="-10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CE627-8B9B-4EEA-974A-D4892A47F9DF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659C4-40F7-46A9-A2DF-1B99109C1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8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65B73-AAD0-49F0-B770-21D963E87BF7}" type="datetimeFigureOut">
              <a:rPr lang="en-US" smtClean="0"/>
              <a:t>12/16/2011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D60A7-8A60-44BA-BAEB-9F6E1D6296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25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D60A7-8A60-44BA-BAEB-9F6E1D6296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66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6CB25A-0779-4069-B522-73A7A1888057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F3BDD4-2776-4216-A9CC-B1056F703B5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: Add Category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17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/>
              <a:t>Use case name : add category</a:t>
            </a:r>
          </a:p>
          <a:p>
            <a:pPr>
              <a:buNone/>
            </a:pPr>
            <a:r>
              <a:rPr lang="en-US" sz="2200" dirty="0" smtClean="0"/>
              <a:t>Participating actors : member</a:t>
            </a:r>
          </a:p>
          <a:p>
            <a:pPr>
              <a:buNone/>
            </a:pPr>
            <a:r>
              <a:rPr lang="en-US" sz="2200" dirty="0" smtClean="0"/>
              <a:t>Quality requirements : response time is less than 1 minute</a:t>
            </a:r>
          </a:p>
          <a:p>
            <a:pPr>
              <a:buNone/>
            </a:pPr>
            <a:r>
              <a:rPr lang="en-US" sz="2200" dirty="0" smtClean="0"/>
              <a:t>Related requirements : validate category, save to db</a:t>
            </a:r>
          </a:p>
          <a:p>
            <a:pPr>
              <a:buNone/>
            </a:pPr>
            <a:r>
              <a:rPr lang="en-US" sz="2200" dirty="0" smtClean="0"/>
              <a:t>Flow of events :</a:t>
            </a:r>
          </a:p>
          <a:p>
            <a:pPr lvl="1">
              <a:buNone/>
            </a:pPr>
            <a:r>
              <a:rPr lang="en-US" sz="2000" dirty="0" smtClean="0"/>
              <a:t>Entry conditions : member selects add category menu</a:t>
            </a:r>
          </a:p>
          <a:p>
            <a:pPr lvl="1">
              <a:buNone/>
            </a:pPr>
            <a:r>
              <a:rPr lang="en-US" sz="2000" dirty="0" smtClean="0"/>
              <a:t>Exit conditions : system adds new category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1800" dirty="0" smtClean="0"/>
              <a:t>Member choose add new category option and enter new category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1800" dirty="0" smtClean="0"/>
              <a:t>System adds new category and sends an acknowledgement to the member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122889"/>
              </p:ext>
            </p:extLst>
          </p:nvPr>
        </p:nvGraphicFramePr>
        <p:xfrm>
          <a:off x="1603375" y="1903413"/>
          <a:ext cx="5399088" cy="424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3" name="Visio" r:id="rId4" imgW="3523770" imgH="2720017" progId="Visio.Drawing.11">
                  <p:embed/>
                </p:oleObj>
              </mc:Choice>
              <mc:Fallback>
                <p:oleObj name="Visio" r:id="rId4" imgW="3523770" imgH="2720017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3375" y="1903413"/>
                        <a:ext cx="5399088" cy="424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Sequence Diagram : Add Category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295400"/>
            <a:ext cx="8308848" cy="1362456"/>
          </a:xfrm>
        </p:spPr>
        <p:txBody>
          <a:bodyPr/>
          <a:lstStyle/>
          <a:p>
            <a:r>
              <a:rPr smtClean="0"/>
              <a:t>Sequence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Igor </a:t>
            </a:r>
            <a:r>
              <a:rPr lang="en-US" b="1" dirty="0" err="1" smtClean="0"/>
              <a:t>Ivković</a:t>
            </a:r>
            <a:r>
              <a:rPr lang="en-US" b="1" dirty="0" smtClean="0"/>
              <a:t>, University of Waterloo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52600" y="1066800"/>
            <a:ext cx="7231063" cy="5138738"/>
            <a:chOff x="1752600" y="1033462"/>
            <a:chExt cx="7231063" cy="5138738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3990825"/>
                </p:ext>
              </p:extLst>
            </p:nvPr>
          </p:nvGraphicFramePr>
          <p:xfrm>
            <a:off x="1752600" y="1033462"/>
            <a:ext cx="7231063" cy="5138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2" name="Visio" r:id="rId3" imgW="5179950" imgH="4240422" progId="Visio.Drawing.11">
                    <p:embed/>
                  </p:oleObj>
                </mc:Choice>
                <mc:Fallback>
                  <p:oleObj name="Visio" r:id="rId3" imgW="5179950" imgH="424042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2600" y="1033462"/>
                          <a:ext cx="7231063" cy="5138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80772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5000" y="2831068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864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768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3800" y="18288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76800" y="44312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90800" y="2983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48400" y="4495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72400" y="2971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48400" y="32120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72400" y="2602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51118" y="5421869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7086600" y="4070866"/>
              <a:ext cx="0" cy="577334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629400" y="4218801"/>
              <a:ext cx="6858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view</a:t>
              </a:r>
              <a:endParaRPr lang="en-US" sz="12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866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86600" y="4343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577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5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: Manage Course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16480"/>
            <a:ext cx="8229600" cy="4389120"/>
          </a:xfrm>
        </p:spPr>
        <p:txBody>
          <a:bodyPr/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Create New Course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Create New Course use case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Modify Existing Course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Modify Existing Course use case</a:t>
            </a:r>
          </a:p>
          <a:p>
            <a:pPr marL="88011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Scenario : Create New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enters New Course Information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invokes Validate Course Information use case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For a valid response, system creates a new course entry and sends an acknowledgment back to the actor</a:t>
            </a:r>
          </a:p>
          <a:p>
            <a:pPr lvl="1"/>
            <a:r>
              <a:rPr lang="en-US" sz="2800" dirty="0" smtClean="0"/>
              <a:t>Exceptions:</a:t>
            </a:r>
          </a:p>
          <a:p>
            <a:pPr lvl="2"/>
            <a:r>
              <a:rPr lang="en-US" sz="2400" dirty="0" smtClean="0"/>
              <a:t>Invalid response received, so system reports failure with a message indicating invalid course information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Sequence Diagram : Create New Course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897062" y="2017712"/>
          <a:ext cx="6180138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Visio" r:id="rId3" imgW="4743870" imgH="3481873" progId="Visio.Drawing.11">
                  <p:embed/>
                </p:oleObj>
              </mc:Choice>
              <mc:Fallback>
                <p:oleObj name="Visio" r:id="rId3" imgW="4743870" imgH="3481873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062" y="2017712"/>
                        <a:ext cx="6180138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Sequence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7432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984250"/>
            <a:ext cx="5867400" cy="553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pic>
        <p:nvPicPr>
          <p:cNvPr id="4" name="Picture 9" descr="C:\WINDOWS\Desktop\-srs-\-jpegs 4 (e-mail)-\-Chapter 13-\sch95591_1311.jpg"/>
          <p:cNvPicPr>
            <a:picLocks noChangeAspect="1" noChangeArrowheads="1"/>
          </p:cNvPicPr>
          <p:nvPr/>
        </p:nvPicPr>
        <p:blipFill>
          <a:blip r:embed="rId2"/>
          <a:srcRect b="5951"/>
          <a:stretch>
            <a:fillRect/>
          </a:stretch>
        </p:blipFill>
        <p:spPr bwMode="auto">
          <a:xfrm>
            <a:off x="3276600" y="1905000"/>
            <a:ext cx="5791200" cy="48926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Diagram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Types :</a:t>
            </a:r>
          </a:p>
          <a:p>
            <a:r>
              <a:rPr lang="en-US" dirty="0" smtClean="0"/>
              <a:t>Sequence Diagram</a:t>
            </a:r>
          </a:p>
          <a:p>
            <a:r>
              <a:rPr lang="en-US" dirty="0" smtClean="0"/>
              <a:t>Collaboration Diagram (Communication Diagram)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Functions :</a:t>
            </a:r>
          </a:p>
          <a:p>
            <a:r>
              <a:rPr lang="en-US" dirty="0" smtClean="0"/>
              <a:t>Represent interaction between class objects based on conditions and operations</a:t>
            </a:r>
          </a:p>
          <a:p>
            <a:r>
              <a:rPr lang="en-US" dirty="0" smtClean="0"/>
              <a:t>Can also represent a use case scenario of interaction between actors and the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7338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800600" y="1066800"/>
          <a:ext cx="4157663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Photo Editor Photo" r:id="rId3" imgW="6571429" imgH="8554644" progId="">
                  <p:embed/>
                </p:oleObj>
              </mc:Choice>
              <mc:Fallback>
                <p:oleObj name="Photo Editor Photo" r:id="rId3" imgW="6571429" imgH="855464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066800"/>
                        <a:ext cx="4157663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Sequence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133600" y="1143000"/>
          <a:ext cx="6769100" cy="536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Image" r:id="rId3" imgW="4876397" imgH="3864545" progId="">
                  <p:embed/>
                </p:oleObj>
              </mc:Choice>
              <mc:Fallback>
                <p:oleObj name="Image" r:id="rId3" imgW="4876397" imgH="38645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143000"/>
                        <a:ext cx="6769100" cy="536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2004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114800" y="1066800"/>
          <a:ext cx="4608513" cy="552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Image" r:id="rId3" imgW="3047232" imgH="3657298" progId="">
                  <p:embed/>
                </p:oleObj>
              </mc:Choice>
              <mc:Fallback>
                <p:oleObj name="Image" r:id="rId3" imgW="3047232" imgH="365729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066800"/>
                        <a:ext cx="4608513" cy="552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590800" y="2209800"/>
          <a:ext cx="6070600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Image" r:id="rId3" imgW="4876397" imgH="3254995" progId="">
                  <p:embed/>
                </p:oleObj>
              </mc:Choice>
              <mc:Fallback>
                <p:oleObj name="Image" r:id="rId3" imgW="4876397" imgH="325499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09800"/>
                        <a:ext cx="6070600" cy="405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Sequence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Borland UML tutorial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(1)</a:t>
            </a:r>
            <a:endParaRPr lang="en-US" dirty="0"/>
          </a:p>
        </p:txBody>
      </p:sp>
      <p:pic>
        <p:nvPicPr>
          <p:cNvPr id="1026" name="Picture 2" descr="Sequence 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1" y="1905000"/>
            <a:ext cx="670821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object initiating the sequence of messages is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a Reservation window</a:t>
            </a:r>
          </a:p>
          <a:p>
            <a:r>
              <a:rPr lang="en-US" dirty="0" smtClean="0"/>
              <a:t>The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Reservation window </a:t>
            </a:r>
            <a:r>
              <a:rPr lang="en-US" dirty="0" smtClean="0"/>
              <a:t>sends a </a:t>
            </a:r>
            <a:r>
              <a:rPr lang="en-US" dirty="0" err="1" smtClean="0"/>
              <a:t>makeReservation</a:t>
            </a:r>
            <a:r>
              <a:rPr lang="en-US" dirty="0" smtClean="0"/>
              <a:t>() message to a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HotelChain</a:t>
            </a:r>
            <a:r>
              <a:rPr lang="en-US" dirty="0" smtClean="0"/>
              <a:t>. The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HotelChain</a:t>
            </a:r>
            <a:r>
              <a:rPr lang="en-US" dirty="0" smtClean="0"/>
              <a:t> then sends a </a:t>
            </a:r>
            <a:r>
              <a:rPr lang="en-US" dirty="0" err="1" smtClean="0"/>
              <a:t>makeReservation</a:t>
            </a:r>
            <a:r>
              <a:rPr lang="en-US" dirty="0" smtClean="0"/>
              <a:t>() message to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Hotel</a:t>
            </a:r>
            <a:r>
              <a:rPr lang="en-US" dirty="0" smtClean="0"/>
              <a:t>. If the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Hotel </a:t>
            </a:r>
            <a:r>
              <a:rPr lang="en-US" dirty="0" smtClean="0"/>
              <a:t>has available rooms, then it makes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Reservation</a:t>
            </a:r>
            <a:r>
              <a:rPr lang="en-US" dirty="0" smtClean="0"/>
              <a:t> and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Confirmation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“Head First : Object Oriented Analysis &amp; Design”, Brett D. McLaughlin, Gary Police, &amp; David West, O’Reilly</a:t>
            </a:r>
          </a:p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r>
              <a:rPr lang="en-US" dirty="0" smtClean="0"/>
              <a:t>Borland UML tutorial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Diagram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Sequence Diagram </a:t>
            </a:r>
            <a:r>
              <a:rPr lang="en-US" dirty="0" smtClean="0"/>
              <a:t>: emphasize the temporal order of interaction and show lifetime of each object</a:t>
            </a:r>
          </a:p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Collaboration Diagram </a:t>
            </a:r>
            <a:r>
              <a:rPr lang="en-US" dirty="0" smtClean="0"/>
              <a:t>: emphasize layout and show interaction as numbering of steps in a scenario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Sequence Diagram</a:t>
            </a:r>
            <a:endParaRPr 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514600"/>
            <a:ext cx="6262329" cy="348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own Arrow 3"/>
          <p:cNvSpPr/>
          <p:nvPr/>
        </p:nvSpPr>
        <p:spPr>
          <a:xfrm>
            <a:off x="838200" y="3810000"/>
            <a:ext cx="609600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200400"/>
            <a:ext cx="814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Time</a:t>
            </a:r>
          </a:p>
          <a:p>
            <a:pPr algn="ctr"/>
            <a:r>
              <a:rPr lang="en-US" dirty="0" smtClean="0"/>
              <a:t>passes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Simple Sequence Diagrams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3181350" y="1878013"/>
          <a:ext cx="4176713" cy="465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Visio" r:id="rId3" imgW="2780992" imgH="3100997" progId="Visio.Drawing.11">
                  <p:embed/>
                </p:oleObj>
              </mc:Choice>
              <mc:Fallback>
                <p:oleObj name="Visio" r:id="rId3" imgW="2780992" imgH="3100997" progId="Visio.Drawing.11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1878013"/>
                        <a:ext cx="4176713" cy="465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: Login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Use case name : login</a:t>
            </a:r>
          </a:p>
          <a:p>
            <a:pPr>
              <a:buNone/>
            </a:pPr>
            <a:r>
              <a:rPr lang="en-US" dirty="0" smtClean="0"/>
              <a:t>Participating actors : member</a:t>
            </a:r>
          </a:p>
          <a:p>
            <a:pPr>
              <a:buNone/>
            </a:pPr>
            <a:r>
              <a:rPr lang="en-US" dirty="0" smtClean="0"/>
              <a:t>Quality requirements : response time is less than 1 minute</a:t>
            </a:r>
          </a:p>
          <a:p>
            <a:pPr>
              <a:buNone/>
            </a:pPr>
            <a:r>
              <a:rPr lang="en-US" dirty="0" smtClean="0"/>
              <a:t>Related requirements : -</a:t>
            </a:r>
          </a:p>
          <a:p>
            <a:pPr>
              <a:buNone/>
            </a:pPr>
            <a:r>
              <a:rPr lang="en-US" dirty="0" smtClean="0"/>
              <a:t>Flow of events :</a:t>
            </a:r>
          </a:p>
          <a:p>
            <a:pPr lvl="1">
              <a:buNone/>
            </a:pPr>
            <a:r>
              <a:rPr lang="en-US" dirty="0" smtClean="0"/>
              <a:t>Entry conditions : member activates forum application</a:t>
            </a:r>
          </a:p>
          <a:p>
            <a:pPr lvl="1">
              <a:buNone/>
            </a:pPr>
            <a:r>
              <a:rPr lang="en-US" dirty="0" smtClean="0"/>
              <a:t>Exit conditions : member is logged into the system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 smtClean="0"/>
              <a:t>Member inputs username and password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 smtClean="0"/>
              <a:t>System validates username and password and displays menu based on user profile</a:t>
            </a:r>
          </a:p>
          <a:p>
            <a:pPr>
              <a:buNone/>
            </a:pPr>
            <a:r>
              <a:rPr lang="en-US" dirty="0" smtClean="0"/>
              <a:t>Exception :</a:t>
            </a:r>
          </a:p>
          <a:p>
            <a:pPr lvl="1"/>
            <a:r>
              <a:rPr lang="en-US" dirty="0" smtClean="0"/>
              <a:t>Invalid username, system  displays error message</a:t>
            </a:r>
          </a:p>
          <a:p>
            <a:pPr lvl="1"/>
            <a:r>
              <a:rPr lang="en-US" dirty="0" smtClean="0"/>
              <a:t>Invalid username and password, system displays error message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: Login</a:t>
            </a:r>
            <a:endParaRPr lang="en-US" dirty="0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382971"/>
              </p:ext>
            </p:extLst>
          </p:nvPr>
        </p:nvGraphicFramePr>
        <p:xfrm>
          <a:off x="1514475" y="2200275"/>
          <a:ext cx="5713413" cy="304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name="Visio" r:id="rId3" imgW="3786750" imgH="2019390" progId="Visio.Drawing.11">
                  <p:embed/>
                </p:oleObj>
              </mc:Choice>
              <mc:Fallback>
                <p:oleObj name="Visio" r:id="rId3" imgW="3786750" imgH="2019390" progId="Visio.Drawing.11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2200275"/>
                        <a:ext cx="5713413" cy="304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: Manage Category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17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/>
              <a:t>Use case name : manage category</a:t>
            </a:r>
          </a:p>
          <a:p>
            <a:pPr>
              <a:buNone/>
            </a:pPr>
            <a:r>
              <a:rPr lang="en-US" sz="2200" dirty="0" smtClean="0"/>
              <a:t>Participating actors : member</a:t>
            </a:r>
          </a:p>
          <a:p>
            <a:pPr>
              <a:buNone/>
            </a:pPr>
            <a:r>
              <a:rPr lang="en-US" sz="2200" dirty="0" smtClean="0"/>
              <a:t>Quality requirements : response time is less than 1 minute</a:t>
            </a:r>
          </a:p>
          <a:p>
            <a:pPr>
              <a:buNone/>
            </a:pPr>
            <a:r>
              <a:rPr lang="en-US" sz="2200" dirty="0" smtClean="0"/>
              <a:t>Related requirements : add category, delete category</a:t>
            </a:r>
          </a:p>
          <a:p>
            <a:pPr>
              <a:buNone/>
            </a:pPr>
            <a:r>
              <a:rPr lang="en-US" sz="2200" dirty="0" smtClean="0"/>
              <a:t>Flow of events :</a:t>
            </a:r>
          </a:p>
          <a:p>
            <a:pPr lvl="1">
              <a:buNone/>
            </a:pPr>
            <a:r>
              <a:rPr lang="en-US" sz="1800" dirty="0" smtClean="0"/>
              <a:t>Entry conditions : member selects manage category menu</a:t>
            </a:r>
          </a:p>
          <a:p>
            <a:pPr lvl="1">
              <a:buNone/>
            </a:pPr>
            <a:r>
              <a:rPr lang="en-US" sz="1800" dirty="0" smtClean="0"/>
              <a:t>Exit conditions : system sends acknowledgement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Member choose manage category option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System display manage option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Member choose add new category option 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System invokes add category use case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Member choose delete category option</a:t>
            </a:r>
          </a:p>
          <a:p>
            <a:pPr marL="907542" lvl="1" indent="-514350">
              <a:buFont typeface="+mj-lt"/>
              <a:buAutoNum type="arabicPeriod"/>
            </a:pPr>
            <a:r>
              <a:rPr lang="en-US" sz="1800" dirty="0" smtClean="0"/>
              <a:t>System invokes delete category use case</a:t>
            </a:r>
          </a:p>
          <a:p>
            <a:pPr marL="880110" lvl="1" indent="-514350">
              <a:buFont typeface="+mj-lt"/>
              <a:buAutoNum type="arabicPeriod"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716</TotalTime>
  <Words>773</Words>
  <Application>Microsoft Office PowerPoint</Application>
  <PresentationFormat>On-screen Show (4:3)</PresentationFormat>
  <Paragraphs>126</Paragraphs>
  <Slides>28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Flow</vt:lpstr>
      <vt:lpstr>Visio</vt:lpstr>
      <vt:lpstr>Photo Editor Photo</vt:lpstr>
      <vt:lpstr>Image</vt:lpstr>
      <vt:lpstr>Object-Oriented Theory &amp; Design (Teori dan Desain berorientasi objek)</vt:lpstr>
      <vt:lpstr>Interaction Diagram (1)</vt:lpstr>
      <vt:lpstr>Interaction Diagram (2)</vt:lpstr>
      <vt:lpstr>Basic Sequence Diagram</vt:lpstr>
      <vt:lpstr>Example</vt:lpstr>
      <vt:lpstr>Class Diagram</vt:lpstr>
      <vt:lpstr>Scenario : Login</vt:lpstr>
      <vt:lpstr>Sequence Diagram : Login</vt:lpstr>
      <vt:lpstr>Scenario : Manage Category</vt:lpstr>
      <vt:lpstr>Scenario : Add Category</vt:lpstr>
      <vt:lpstr>Sequence Diagram : Add Category</vt:lpstr>
      <vt:lpstr>Sequence Diagram Example</vt:lpstr>
      <vt:lpstr>Class Diagram</vt:lpstr>
      <vt:lpstr>Scenario : Manage Course Information</vt:lpstr>
      <vt:lpstr>Scenario : Create New Course</vt:lpstr>
      <vt:lpstr>Sequence Diagram : Create New Course</vt:lpstr>
      <vt:lpstr>Sequence Diagram Example</vt:lpstr>
      <vt:lpstr>Class Diagram</vt:lpstr>
      <vt:lpstr>Scenario</vt:lpstr>
      <vt:lpstr>Sequence Diagram</vt:lpstr>
      <vt:lpstr>Sequence Diagram Example</vt:lpstr>
      <vt:lpstr>Class Diagram</vt:lpstr>
      <vt:lpstr>Scenario</vt:lpstr>
      <vt:lpstr>Sequence Diagram</vt:lpstr>
      <vt:lpstr>Sequence Diagram Example</vt:lpstr>
      <vt:lpstr>Sequence Diagram (1)</vt:lpstr>
      <vt:lpstr>Sequence Diagram (2)</vt:lpstr>
      <vt:lpstr>Reference</vt:lpstr>
    </vt:vector>
  </TitlesOfParts>
  <Company>Computer XPert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 Sekuens</dc:title>
  <dc:creator>Riska</dc:creator>
  <cp:lastModifiedBy>Anton &amp; Riska</cp:lastModifiedBy>
  <cp:revision>54</cp:revision>
  <dcterms:created xsi:type="dcterms:W3CDTF">2008-10-26T02:45:13Z</dcterms:created>
  <dcterms:modified xsi:type="dcterms:W3CDTF">2011-12-16T05:59:23Z</dcterms:modified>
</cp:coreProperties>
</file>