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89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90" r:id="rId24"/>
    <p:sldId id="291" r:id="rId25"/>
    <p:sldId id="292" r:id="rId26"/>
    <p:sldId id="293" r:id="rId27"/>
    <p:sldId id="294" r:id="rId28"/>
    <p:sldId id="295" r:id="rId29"/>
    <p:sldId id="296" r:id="rId30"/>
    <p:sldId id="286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94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320B5C-E018-4DCC-9BA8-B35F4ED5C9EA}" type="datetimeFigureOut">
              <a:rPr lang="en-US" smtClean="0"/>
              <a:pPr/>
              <a:t>12/14/2011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2CB646-9345-4B73-B18D-027E4DB402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3210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External Database:</a:t>
            </a:r>
            <a:r>
              <a:rPr lang="en-US" baseline="0" dirty="0" smtClean="0"/>
              <a:t> if it consist data from outside the given system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CB646-9345-4B73-B18D-027E4DB402B8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CB646-9345-4B73-B18D-027E4DB402B8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i="1" u="sng" dirty="0" smtClean="0">
                <a:solidFill>
                  <a:srgbClr val="FF0000"/>
                </a:solidFill>
              </a:rPr>
              <a:t>Include</a:t>
            </a:r>
            <a:r>
              <a:rPr lang="en-US" dirty="0" smtClean="0"/>
              <a:t>: Common behavior of more than one use case is referenced as a separate instance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CB646-9345-4B73-B18D-027E4DB402B8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Quality requirement</a:t>
            </a:r>
            <a:r>
              <a:rPr lang="en-US" baseline="0" dirty="0" smtClean="0"/>
              <a:t> example: User received a response from the system in less than 3 second</a:t>
            </a:r>
          </a:p>
          <a:p>
            <a:r>
              <a:rPr lang="en-US" baseline="0" dirty="0" smtClean="0"/>
              <a:t>Alternate: if there is an extend use-case</a:t>
            </a:r>
          </a:p>
          <a:p>
            <a:r>
              <a:rPr lang="en-US" baseline="0" dirty="0" smtClean="0"/>
              <a:t>Exception if something goes wrong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CB646-9345-4B73-B18D-027E4DB402B8}" type="slidenum">
              <a:rPr lang="en-US" smtClean="0"/>
              <a:pPr/>
              <a:t>16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12/14/2011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12/14/2011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12/14/2011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12/14/2011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12/14/2011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12/14/2011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12/14/2011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12/14/2011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12/14/2011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12/14/2011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12/14/2011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7C9B81F-C347-4BEF-BFDF-29C42F48304A}" type="datetimeFigureOut">
              <a:rPr lang="en-US" smtClean="0"/>
              <a:pPr/>
              <a:t>12/14/2011</a:t>
            </a:fld>
            <a:endParaRPr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algn="l" eaLnBrk="1" latinLnBrk="0" hangingPunct="1"/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random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3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4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Drawing1/Drawing/~Use%20Case-1/Actor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Drawing1/Drawing/~Use%20Case-1/Use%20Case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Drawing1/Drawing/~Use%20Case-1/Sheet.10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4900" dirty="0" smtClean="0"/>
              <a:t>Object-Oriented Theory &amp; Design</a:t>
            </a:r>
            <a:br>
              <a:rPr lang="en-US" sz="4900" dirty="0" smtClean="0"/>
            </a:br>
            <a:r>
              <a:rPr lang="en-US" sz="2700" dirty="0" smtClean="0"/>
              <a:t>(</a:t>
            </a:r>
            <a:r>
              <a:rPr lang="en-US" sz="2700" dirty="0" err="1" smtClean="0"/>
              <a:t>Teori</a:t>
            </a:r>
            <a:r>
              <a:rPr lang="en-US" sz="2700" dirty="0" smtClean="0"/>
              <a:t> </a:t>
            </a:r>
            <a:r>
              <a:rPr lang="en-US" sz="2700" dirty="0" err="1" smtClean="0"/>
              <a:t>dan</a:t>
            </a:r>
            <a:r>
              <a:rPr lang="en-US" sz="2700" dirty="0" smtClean="0"/>
              <a:t> </a:t>
            </a:r>
            <a:r>
              <a:rPr lang="en-US" sz="2700" dirty="0" err="1" smtClean="0"/>
              <a:t>Desain</a:t>
            </a:r>
            <a:r>
              <a:rPr lang="en-US" sz="2700" dirty="0" smtClean="0"/>
              <a:t> </a:t>
            </a:r>
            <a:r>
              <a:rPr lang="en-US" sz="2700" dirty="0" err="1" smtClean="0"/>
              <a:t>berorientasi</a:t>
            </a:r>
            <a:r>
              <a:rPr lang="en-US" sz="2700" dirty="0" smtClean="0"/>
              <a:t> </a:t>
            </a:r>
            <a:r>
              <a:rPr lang="en-US" sz="2700" dirty="0" err="1" smtClean="0"/>
              <a:t>objek</a:t>
            </a:r>
            <a:r>
              <a:rPr lang="en-US" sz="2700" dirty="0" smtClean="0"/>
              <a:t>)</a:t>
            </a:r>
            <a:endParaRPr lang="en-US" sz="27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6172200"/>
            <a:ext cx="7854696" cy="533400"/>
          </a:xfrm>
        </p:spPr>
        <p:txBody>
          <a:bodyPr/>
          <a:lstStyle/>
          <a:p>
            <a:r>
              <a:rPr lang="en-US" dirty="0" smtClean="0"/>
              <a:t>Use-Case Diagram</a:t>
            </a:r>
            <a:endParaRPr lang="en-US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0" y="0"/>
            <a:ext cx="3200400" cy="533400"/>
          </a:xfrm>
          <a:prstGeom prst="rect">
            <a:avLst/>
          </a:prstGeom>
        </p:spPr>
        <p:txBody>
          <a:bodyPr vert="horz" lIns="0" rIns="18288">
            <a:normAutofit/>
          </a:bodyPr>
          <a:lstStyle/>
          <a:p>
            <a:pPr marL="0" marR="4572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Antonius Hendrik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Generalization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Generalizing Actor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Generalizing Use-Case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19175" y="2438400"/>
            <a:ext cx="2638425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2819400"/>
            <a:ext cx="4139293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219200"/>
            <a:ext cx="86487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Include</a:t>
            </a:r>
            <a:endParaRPr lang="en-US" dirty="0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752600"/>
            <a:ext cx="9144000" cy="4133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Extend</a:t>
            </a:r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2743200"/>
            <a:ext cx="857758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Scenario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Telling the Use-Case 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Describe the system</a:t>
            </a:r>
          </a:p>
          <a:p>
            <a:pPr marL="880110" lvl="1" indent="-514350"/>
            <a:r>
              <a:rPr lang="en-US" dirty="0" smtClean="0"/>
              <a:t>Narration</a:t>
            </a:r>
          </a:p>
          <a:p>
            <a:pPr marL="880110" lvl="1" indent="-514350"/>
            <a:r>
              <a:rPr lang="en-US" dirty="0" smtClean="0"/>
              <a:t>Overview</a:t>
            </a:r>
          </a:p>
          <a:p>
            <a:pPr marL="880110" lvl="1" indent="-514350"/>
            <a:r>
              <a:rPr lang="en-US" dirty="0" smtClean="0"/>
              <a:t>Actor</a:t>
            </a:r>
          </a:p>
          <a:p>
            <a:pPr marL="880110" lvl="1" indent="-514350"/>
            <a:r>
              <a:rPr lang="en-US" dirty="0" smtClean="0"/>
              <a:t>Use-cases</a:t>
            </a:r>
          </a:p>
          <a:p>
            <a:pPr marL="880110" lvl="1" indent="-514350">
              <a:buNone/>
            </a:pPr>
            <a:endParaRPr lang="en-US" dirty="0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Telling the Use-Case 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lvl="1" indent="-514350">
              <a:buClr>
                <a:schemeClr val="accent3"/>
              </a:buClr>
              <a:buSzPct val="95000"/>
              <a:buFont typeface="+mj-lt"/>
              <a:buAutoNum type="arabicPeriod" startAt="2"/>
            </a:pPr>
            <a:r>
              <a:rPr lang="en-US" sz="2600" dirty="0" smtClean="0"/>
              <a:t>Describe the use-case scenario</a:t>
            </a:r>
          </a:p>
          <a:p>
            <a:pPr marL="788670" lvl="2" indent="-514350">
              <a:buClr>
                <a:schemeClr val="accent3"/>
              </a:buClr>
              <a:buSzPct val="95000"/>
            </a:pPr>
            <a:r>
              <a:rPr lang="en-US" sz="2300" dirty="0" smtClean="0"/>
              <a:t>Use-case name</a:t>
            </a:r>
          </a:p>
          <a:p>
            <a:pPr marL="788670" lvl="2" indent="-514350">
              <a:buClr>
                <a:schemeClr val="accent3"/>
              </a:buClr>
              <a:buSzPct val="95000"/>
            </a:pPr>
            <a:r>
              <a:rPr lang="en-US" sz="2300" dirty="0" smtClean="0"/>
              <a:t>Description</a:t>
            </a:r>
          </a:p>
          <a:p>
            <a:pPr marL="788670" lvl="2" indent="-514350">
              <a:buClr>
                <a:schemeClr val="accent3"/>
              </a:buClr>
              <a:buSzPct val="95000"/>
            </a:pPr>
            <a:r>
              <a:rPr lang="en-US" sz="2300" dirty="0" smtClean="0"/>
              <a:t>Participating Actor</a:t>
            </a:r>
          </a:p>
          <a:p>
            <a:pPr marL="788670" lvl="2" indent="-514350">
              <a:buClr>
                <a:schemeClr val="accent3"/>
              </a:buClr>
              <a:buSzPct val="95000"/>
            </a:pPr>
            <a:r>
              <a:rPr lang="en-US" sz="2300" dirty="0" smtClean="0"/>
              <a:t>Extend (from base)</a:t>
            </a:r>
          </a:p>
          <a:p>
            <a:pPr marL="788670" lvl="2" indent="-514350">
              <a:buClr>
                <a:schemeClr val="accent3"/>
              </a:buClr>
              <a:buSzPct val="95000"/>
            </a:pPr>
            <a:r>
              <a:rPr lang="en-US" sz="2300" dirty="0" smtClean="0"/>
              <a:t>Quality Requirement</a:t>
            </a:r>
          </a:p>
          <a:p>
            <a:pPr marL="788670" lvl="2" indent="-514350">
              <a:buClr>
                <a:schemeClr val="accent3"/>
              </a:buClr>
              <a:buSzPct val="95000"/>
            </a:pPr>
            <a:r>
              <a:rPr lang="en-US" sz="2300" dirty="0" smtClean="0"/>
              <a:t>Related Requirement (inclusion &amp; extension)</a:t>
            </a:r>
          </a:p>
          <a:p>
            <a:pPr marL="788670" lvl="2" indent="-514350">
              <a:buClr>
                <a:schemeClr val="accent3"/>
              </a:buClr>
              <a:buSzPct val="95000"/>
            </a:pPr>
            <a:r>
              <a:rPr lang="en-US" sz="2300" dirty="0" smtClean="0"/>
              <a:t>Main Course / Typical flow</a:t>
            </a:r>
          </a:p>
          <a:p>
            <a:pPr marL="1062990" lvl="3" indent="-514350">
              <a:buSzPct val="95000"/>
              <a:buFont typeface="Courier New" pitchFamily="49" charset="0"/>
              <a:buChar char="o"/>
            </a:pPr>
            <a:r>
              <a:rPr lang="en-US" sz="2200" dirty="0" smtClean="0"/>
              <a:t>Entry Conditions / Pre-conditions</a:t>
            </a:r>
          </a:p>
          <a:p>
            <a:pPr marL="1062990" lvl="3" indent="-514350">
              <a:buSzPct val="95000"/>
              <a:buFont typeface="Courier New" pitchFamily="49" charset="0"/>
              <a:buChar char="o"/>
            </a:pPr>
            <a:r>
              <a:rPr lang="en-US" sz="2200" dirty="0" smtClean="0"/>
              <a:t>Exit Conditions / Post-conditions</a:t>
            </a:r>
          </a:p>
          <a:p>
            <a:pPr marL="788670" lvl="2" indent="-514350">
              <a:buClr>
                <a:schemeClr val="accent3"/>
              </a:buClr>
              <a:buSzPct val="95000"/>
            </a:pPr>
            <a:r>
              <a:rPr lang="en-US" sz="2300" dirty="0" smtClean="0"/>
              <a:t>Alternate Course</a:t>
            </a:r>
          </a:p>
          <a:p>
            <a:pPr marL="788670" lvl="2" indent="-514350">
              <a:buClr>
                <a:schemeClr val="accent3"/>
              </a:buClr>
              <a:buSzPct val="95000"/>
            </a:pPr>
            <a:r>
              <a:rPr lang="en-US" sz="2300" dirty="0" smtClean="0"/>
              <a:t>Exception</a:t>
            </a:r>
          </a:p>
          <a:p>
            <a:pPr marL="1062990" lvl="3" indent="-514350">
              <a:buSzPct val="95000"/>
              <a:buFont typeface="+mj-lt"/>
              <a:buAutoNum type="arabicPeriod"/>
            </a:pPr>
            <a:endParaRPr lang="en-US" sz="2200" dirty="0" smtClean="0"/>
          </a:p>
          <a:p>
            <a:endParaRPr lang="en-US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8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Use-Case Diagram Description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40280"/>
            <a:ext cx="8229600" cy="438912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Hotel Reservation System</a:t>
            </a:r>
          </a:p>
          <a:p>
            <a:r>
              <a:rPr lang="en-US" dirty="0" smtClean="0"/>
              <a:t>Description:</a:t>
            </a:r>
          </a:p>
          <a:p>
            <a:pPr lvl="1">
              <a:buNone/>
            </a:pPr>
            <a:r>
              <a:rPr lang="en-US" dirty="0" smtClean="0"/>
              <a:t>Hotel Reservation System is a system that …</a:t>
            </a:r>
          </a:p>
          <a:p>
            <a:pPr marL="274320" lvl="1" indent="-274320">
              <a:buClr>
                <a:schemeClr val="accent3"/>
              </a:buClr>
              <a:buSzPct val="95000"/>
            </a:pPr>
            <a:r>
              <a:rPr lang="en-US" sz="2600" dirty="0" smtClean="0"/>
              <a:t>Overview</a:t>
            </a:r>
          </a:p>
          <a:p>
            <a:pPr marL="548640" lvl="2" indent="-274320">
              <a:buClr>
                <a:schemeClr val="accent3"/>
              </a:buClr>
              <a:buSzPct val="95000"/>
              <a:buNone/>
            </a:pPr>
            <a:r>
              <a:rPr lang="en-US" sz="2300" dirty="0" smtClean="0"/>
              <a:t>The following terms and entities are specific to the system</a:t>
            </a:r>
          </a:p>
          <a:p>
            <a:pPr marL="548640" lvl="2" indent="-274320">
              <a:buClr>
                <a:schemeClr val="accent3"/>
              </a:buClr>
              <a:buSzPct val="95000"/>
              <a:buFontTx/>
              <a:buChar char="-"/>
            </a:pPr>
            <a:r>
              <a:rPr lang="en-US" sz="2300" dirty="0" smtClean="0"/>
              <a:t>Potential guest are … can …</a:t>
            </a:r>
          </a:p>
          <a:p>
            <a:pPr marL="548640" lvl="2" indent="-274320">
              <a:buClr>
                <a:schemeClr val="accent3"/>
              </a:buClr>
              <a:buSzPct val="95000"/>
              <a:buFontTx/>
              <a:buChar char="-"/>
            </a:pPr>
            <a:r>
              <a:rPr lang="en-US" sz="2300" dirty="0" smtClean="0"/>
              <a:t>Room reservation can …</a:t>
            </a:r>
          </a:p>
          <a:p>
            <a:pPr marL="274320" lvl="1" indent="-274320">
              <a:buClr>
                <a:schemeClr val="accent3"/>
              </a:buClr>
              <a:buSzPct val="95000"/>
            </a:pPr>
            <a:r>
              <a:rPr lang="en-US" sz="2600" dirty="0" smtClean="0"/>
              <a:t>Actor: Potential guest, Frequent traveler, …</a:t>
            </a:r>
          </a:p>
          <a:p>
            <a:pPr marL="274320" lvl="1" indent="-274320">
              <a:buClr>
                <a:schemeClr val="accent3"/>
              </a:buClr>
              <a:buSzPct val="95000"/>
            </a:pPr>
            <a:r>
              <a:rPr lang="en-US" sz="2600" dirty="0" smtClean="0"/>
              <a:t>Use Cases: Make Room Reservation, Make Facility Reservation, …</a:t>
            </a:r>
          </a:p>
        </p:txBody>
      </p:sp>
    </p:spTree>
  </p:cSld>
  <p:clrMapOvr>
    <a:masterClrMapping/>
  </p:clrMapOvr>
  <p:transition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dirty="0" smtClean="0"/>
              <a:t>Use-case: Make Room Reservation</a:t>
            </a:r>
          </a:p>
          <a:p>
            <a:r>
              <a:rPr lang="en-US" dirty="0" smtClean="0"/>
              <a:t>Description: the Make Room Reservation use-case allows the actor (</a:t>
            </a:r>
            <a:r>
              <a:rPr lang="en-US" dirty="0" err="1" smtClean="0"/>
              <a:t>reserver</a:t>
            </a:r>
            <a:r>
              <a:rPr lang="en-US" dirty="0" smtClean="0"/>
              <a:t>) to …</a:t>
            </a:r>
          </a:p>
          <a:p>
            <a:r>
              <a:rPr lang="en-US" dirty="0" smtClean="0"/>
              <a:t>Participating Actor: </a:t>
            </a:r>
            <a:r>
              <a:rPr lang="en-US" dirty="0" err="1" smtClean="0"/>
              <a:t>Reserver</a:t>
            </a:r>
            <a:endParaRPr lang="en-US" dirty="0" smtClean="0"/>
          </a:p>
          <a:p>
            <a:r>
              <a:rPr lang="en-US" dirty="0" smtClean="0"/>
              <a:t>Quality Requirement: </a:t>
            </a:r>
            <a:r>
              <a:rPr lang="en-US" dirty="0" err="1" smtClean="0"/>
              <a:t>Reserver</a:t>
            </a:r>
            <a:r>
              <a:rPr lang="en-US" dirty="0" smtClean="0"/>
              <a:t> will receive respond from the system in less than 3 seconds</a:t>
            </a:r>
          </a:p>
          <a:p>
            <a:r>
              <a:rPr lang="en-US" dirty="0" smtClean="0"/>
              <a:t>Related Requirement: Guarantee reservation, Upgrade reservation, …</a:t>
            </a:r>
          </a:p>
          <a:p>
            <a:endParaRPr lang="en-US" dirty="0" smtClean="0"/>
          </a:p>
          <a:p>
            <a:r>
              <a:rPr lang="en-US" dirty="0" smtClean="0"/>
              <a:t>Main Course: Successful credit card transaction</a:t>
            </a:r>
          </a:p>
          <a:p>
            <a:pPr lvl="1"/>
            <a:r>
              <a:rPr lang="en-US" dirty="0" smtClean="0"/>
              <a:t>Pre-condition: actor reach the hotel’s website wanting to make reservation</a:t>
            </a:r>
          </a:p>
          <a:p>
            <a:pPr lvl="1"/>
            <a:r>
              <a:rPr lang="en-US" dirty="0" smtClean="0"/>
              <a:t>Post-condition: actor has a confirmed room reservation</a:t>
            </a:r>
          </a:p>
          <a:p>
            <a:pPr lvl="1">
              <a:buNone/>
            </a:pPr>
            <a:endParaRPr lang="en-US" dirty="0" smtClean="0"/>
          </a:p>
          <a:p>
            <a:pPr marL="850392" lvl="1" indent="-457200">
              <a:buAutoNum type="arabicPeriod"/>
            </a:pPr>
            <a:r>
              <a:rPr lang="en-US" dirty="0" smtClean="0"/>
              <a:t>The use case starts when the actor …</a:t>
            </a:r>
          </a:p>
          <a:p>
            <a:pPr marL="850392" lvl="1" indent="-457200">
              <a:buAutoNum type="arabicPeriod"/>
            </a:pPr>
            <a:r>
              <a:rPr lang="en-US" dirty="0" smtClean="0"/>
              <a:t>Prompts for …</a:t>
            </a:r>
          </a:p>
          <a:p>
            <a:pPr marL="850392" lvl="1" indent="-457200">
              <a:buAutoNum type="arabicPeriod"/>
            </a:pPr>
            <a:r>
              <a:rPr lang="en-US" dirty="0" smtClean="0"/>
              <a:t>…</a:t>
            </a:r>
          </a:p>
          <a:p>
            <a:pPr marL="850392" lvl="1" indent="-457200">
              <a:buAutoNum type="arabicPeriod"/>
            </a:pPr>
            <a:r>
              <a:rPr lang="en-US" dirty="0" smtClean="0"/>
              <a:t>This use case ends when the actor …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867400"/>
          </a:xfrm>
        </p:spPr>
        <p:txBody>
          <a:bodyPr>
            <a:normAutofit/>
          </a:bodyPr>
          <a:lstStyle/>
          <a:p>
            <a:r>
              <a:rPr lang="en-US" dirty="0" smtClean="0"/>
              <a:t>Alternate course #1</a:t>
            </a:r>
          </a:p>
          <a:p>
            <a:pPr lvl="1"/>
            <a:r>
              <a:rPr lang="en-US" dirty="0" smtClean="0"/>
              <a:t>Pre-condition: At step 15 of the main course, the actor will be asked to fill a survey …</a:t>
            </a:r>
          </a:p>
          <a:p>
            <a:pPr marL="850392" lvl="1" indent="-457200">
              <a:buAutoNum type="arabicPeriod"/>
            </a:pPr>
            <a:r>
              <a:rPr lang="en-US" dirty="0" smtClean="0"/>
              <a:t>…</a:t>
            </a:r>
          </a:p>
          <a:p>
            <a:pPr marL="850392" lvl="1" indent="-457200">
              <a:buAutoNum type="arabicPeriod"/>
            </a:pPr>
            <a:r>
              <a:rPr lang="en-US" dirty="0" smtClean="0"/>
              <a:t>…</a:t>
            </a:r>
          </a:p>
          <a:p>
            <a:pPr marL="850392" lvl="1" indent="-457200">
              <a:buNone/>
            </a:pPr>
            <a:endParaRPr lang="en-US" dirty="0" smtClean="0"/>
          </a:p>
          <a:p>
            <a:r>
              <a:rPr lang="en-US" dirty="0" err="1" smtClean="0"/>
              <a:t>Exeception</a:t>
            </a:r>
            <a:r>
              <a:rPr lang="en-US" dirty="0" smtClean="0"/>
              <a:t> #1</a:t>
            </a:r>
          </a:p>
          <a:p>
            <a:pPr lvl="1"/>
            <a:r>
              <a:rPr lang="en-US" dirty="0" smtClean="0"/>
              <a:t>Pre-condition: At step 3 of the main course, the actor …</a:t>
            </a:r>
          </a:p>
          <a:p>
            <a:pPr lvl="1"/>
            <a:r>
              <a:rPr lang="en-US" dirty="0" smtClean="0"/>
              <a:t>Post-condition:</a:t>
            </a:r>
          </a:p>
          <a:p>
            <a:pPr marL="850392" lvl="1" indent="-457200">
              <a:buAutoNum type="arabicPeriod"/>
            </a:pPr>
            <a:r>
              <a:rPr lang="en-US" dirty="0" smtClean="0"/>
              <a:t>…</a:t>
            </a:r>
          </a:p>
          <a:p>
            <a:pPr marL="850392" lvl="1" indent="-457200">
              <a:buAutoNum type="arabicPeriod"/>
            </a:pPr>
            <a:r>
              <a:rPr lang="en-US" dirty="0" smtClean="0"/>
              <a:t>…</a:t>
            </a:r>
          </a:p>
          <a:p>
            <a:pPr marL="850392" lvl="1" indent="-457200">
              <a:buAutoNum type="arabicPeriod"/>
            </a:pPr>
            <a:r>
              <a:rPr lang="en-US" dirty="0" smtClean="0"/>
              <a:t>…</a:t>
            </a:r>
          </a:p>
          <a:p>
            <a:pPr marL="850392" lvl="1" indent="-457200">
              <a:buNone/>
            </a:pPr>
            <a:endParaRPr lang="en-US" dirty="0"/>
          </a:p>
        </p:txBody>
      </p:sp>
    </p:spTree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Use-Case Definition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use case models an interaction between the software product itself (</a:t>
            </a:r>
            <a:r>
              <a:rPr lang="en-US" i="1" dirty="0" smtClean="0"/>
              <a:t>system</a:t>
            </a:r>
            <a:r>
              <a:rPr lang="en-US" dirty="0" smtClean="0"/>
              <a:t>) and the users of that software product (</a:t>
            </a:r>
            <a:r>
              <a:rPr lang="en-US" i="1" dirty="0" smtClean="0"/>
              <a:t>actors</a:t>
            </a:r>
            <a:r>
              <a:rPr lang="en-US" dirty="0" smtClean="0"/>
              <a:t>)</a:t>
            </a:r>
            <a:endParaRPr lang="en-US" dirty="0"/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Example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Courseware Management System</a:t>
            </a:r>
          </a:p>
          <a:p>
            <a:r>
              <a:rPr lang="en-US" dirty="0" smtClean="0"/>
              <a:t>Igor </a:t>
            </a:r>
            <a:r>
              <a:rPr lang="en-US" dirty="0" err="1" smtClean="0"/>
              <a:t>Ivković</a:t>
            </a:r>
            <a:r>
              <a:rPr lang="en-US" dirty="0" smtClean="0"/>
              <a:t>, University of Waterloo</a:t>
            </a:r>
          </a:p>
          <a:p>
            <a:endParaRPr lang="en-US" dirty="0"/>
          </a:p>
        </p:txBody>
      </p:sp>
    </p:spTree>
  </p:cSld>
  <p:clrMapOvr>
    <a:masterClrMapping/>
  </p:clrMapOvr>
  <p:transition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/>
          <a:lstStyle/>
          <a:p>
            <a:r>
              <a:rPr lang="en-US" dirty="0" smtClean="0"/>
              <a:t>Use Case Diagram (1)</a:t>
            </a:r>
            <a:endParaRPr lang="en-US" dirty="0"/>
          </a:p>
        </p:txBody>
      </p:sp>
      <p:graphicFrame>
        <p:nvGraphicFramePr>
          <p:cNvPr id="17411" name="Object 3"/>
          <p:cNvGraphicFramePr>
            <a:graphicFrameLocks noChangeAspect="1"/>
          </p:cNvGraphicFramePr>
          <p:nvPr/>
        </p:nvGraphicFramePr>
        <p:xfrm>
          <a:off x="1981200" y="1902587"/>
          <a:ext cx="4392613" cy="486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3" name="Visio" r:id="rId3" imgW="4393173" imgH="4861234" progId="Visio.Drawing.11">
                  <p:embed/>
                </p:oleObj>
              </mc:Choice>
              <mc:Fallback>
                <p:oleObj name="Visio" r:id="rId3" imgW="4393173" imgH="4861234" progId="Visio.Drawing.11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1902587"/>
                        <a:ext cx="4392613" cy="4860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5791201"/>
            <a:ext cx="228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Igor </a:t>
            </a:r>
            <a:r>
              <a:rPr lang="en-US" dirty="0" err="1" smtClean="0"/>
              <a:t>Ivković</a:t>
            </a:r>
            <a:r>
              <a:rPr lang="en-US" dirty="0" smtClean="0"/>
              <a:t>, University of Waterloo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Case Diagram (2)</a:t>
            </a:r>
            <a:endParaRPr lang="en-US" dirty="0"/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1905000" y="1938337"/>
          <a:ext cx="6307138" cy="4691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6" name="Visio" r:id="rId3" imgW="4844648" imgH="3603883" progId="Visio.Drawing.11">
                  <p:embed/>
                </p:oleObj>
              </mc:Choice>
              <mc:Fallback>
                <p:oleObj name="Visio" r:id="rId3" imgW="4844648" imgH="3603883" progId="Visio.Drawing.11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1938337"/>
                        <a:ext cx="6307138" cy="4691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5791201"/>
            <a:ext cx="228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Igor </a:t>
            </a:r>
            <a:r>
              <a:rPr lang="en-US" dirty="0" err="1" smtClean="0"/>
              <a:t>Ivković</a:t>
            </a:r>
            <a:r>
              <a:rPr lang="en-US" dirty="0" smtClean="0"/>
              <a:t>, University of Waterloo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Scenario : Manage Course Information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 smtClean="0"/>
              <a:t>Use Case: Manage Course Information (UC_ID1)</a:t>
            </a:r>
          </a:p>
          <a:p>
            <a:pPr lvl="1"/>
            <a:r>
              <a:rPr lang="en-US" dirty="0" smtClean="0"/>
              <a:t>Participating Actors: Course Administrator</a:t>
            </a:r>
          </a:p>
          <a:p>
            <a:pPr lvl="1"/>
            <a:r>
              <a:rPr lang="en-US" dirty="0" smtClean="0"/>
              <a:t>Entry Conditions: Course Administrator is logged into </a:t>
            </a:r>
            <a:r>
              <a:rPr lang="en-US" dirty="0" err="1" smtClean="0"/>
              <a:t>CourseWare</a:t>
            </a:r>
            <a:endParaRPr lang="en-US" dirty="0" smtClean="0"/>
          </a:p>
          <a:p>
            <a:pPr lvl="1"/>
            <a:r>
              <a:rPr lang="en-US" dirty="0" smtClean="0"/>
              <a:t>Exit Conditions: Course Administrator has received an acknowledgement from the system that the selected transaction is complete, or if not complete, a message explaining the failure</a:t>
            </a:r>
          </a:p>
          <a:p>
            <a:pPr lvl="1"/>
            <a:r>
              <a:rPr lang="en-US" dirty="0" smtClean="0"/>
              <a:t>Quality Requirements: (Performance) Course Administrator receives a response from the system in less than 3 seconds</a:t>
            </a:r>
          </a:p>
          <a:p>
            <a:pPr lvl="1"/>
            <a:r>
              <a:rPr lang="en-US" dirty="0" smtClean="0"/>
              <a:t>Related Requirements: </a:t>
            </a:r>
            <a:r>
              <a:rPr lang="en-US" dirty="0" smtClean="0"/>
              <a:t>Create New Course and </a:t>
            </a:r>
            <a:r>
              <a:rPr lang="en-US" dirty="0" smtClean="0"/>
              <a:t>M</a:t>
            </a:r>
            <a:r>
              <a:rPr lang="en-US" dirty="0" smtClean="0"/>
              <a:t>odify Existing Course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6412468"/>
            <a:ext cx="457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Igor </a:t>
            </a:r>
            <a:r>
              <a:rPr lang="en-US" dirty="0" err="1" smtClean="0"/>
              <a:t>Ivković</a:t>
            </a:r>
            <a:r>
              <a:rPr lang="en-US" dirty="0" smtClean="0"/>
              <a:t>, University of Waterloo</a:t>
            </a:r>
          </a:p>
        </p:txBody>
      </p:sp>
    </p:spTree>
    <p:extLst>
      <p:ext uri="{BB962C8B-B14F-4D97-AF65-F5344CB8AC3E}">
        <p14:creationId xmlns:p14="http://schemas.microsoft.com/office/powerpoint/2010/main" val="3892321148"/>
      </p:ext>
    </p:extLst>
  </p:cSld>
  <p:clrMapOvr>
    <a:masterClrMapping/>
  </p:clrMapOvr>
  <p:transition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Scenario : Manage Course Information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sz="2800" dirty="0" smtClean="0"/>
              <a:t>Typical flow of events:</a:t>
            </a:r>
          </a:p>
          <a:p>
            <a:pPr marL="1154430" lvl="2" indent="-514350">
              <a:buFont typeface="+mj-lt"/>
              <a:buAutoNum type="arabicPeriod"/>
            </a:pPr>
            <a:r>
              <a:rPr lang="en-US" sz="2400" dirty="0" smtClean="0"/>
              <a:t>Course Administrator selects Create New </a:t>
            </a:r>
            <a:r>
              <a:rPr lang="en-US" sz="2400" dirty="0" smtClean="0"/>
              <a:t>Course</a:t>
            </a:r>
            <a:endParaRPr lang="en-US" sz="2400" dirty="0" smtClean="0"/>
          </a:p>
          <a:p>
            <a:pPr marL="1154430" lvl="2" indent="-514350">
              <a:buFont typeface="+mj-lt"/>
              <a:buAutoNum type="arabicPeriod"/>
            </a:pPr>
            <a:r>
              <a:rPr lang="en-US" sz="2400" dirty="0" smtClean="0"/>
              <a:t>System invokes Create New Course use case</a:t>
            </a:r>
          </a:p>
          <a:p>
            <a:pPr marL="1154430" lvl="2" indent="-514350">
              <a:buFont typeface="+mj-lt"/>
              <a:buAutoNum type="arabicPeriod"/>
            </a:pPr>
            <a:r>
              <a:rPr lang="en-US" sz="2400" dirty="0" smtClean="0"/>
              <a:t>Course Administrator selects Modify Existing Course</a:t>
            </a:r>
          </a:p>
          <a:p>
            <a:pPr marL="1154430" lvl="2" indent="-514350">
              <a:buFont typeface="+mj-lt"/>
              <a:buAutoNum type="arabicPeriod"/>
            </a:pPr>
            <a:r>
              <a:rPr lang="en-US" sz="2400" dirty="0" smtClean="0"/>
              <a:t>System invokes Modify </a:t>
            </a:r>
            <a:r>
              <a:rPr lang="en-US" sz="2400" dirty="0" smtClean="0"/>
              <a:t>Existing Course </a:t>
            </a:r>
            <a:r>
              <a:rPr lang="en-US" sz="2400" dirty="0" smtClean="0"/>
              <a:t>use case</a:t>
            </a:r>
          </a:p>
          <a:p>
            <a:pPr marL="880110" lvl="1" indent="-514350">
              <a:buFont typeface="+mj-lt"/>
              <a:buAutoNum type="arabicPeriod"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6412468"/>
            <a:ext cx="457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Igor </a:t>
            </a:r>
            <a:r>
              <a:rPr lang="en-US" dirty="0" err="1" smtClean="0"/>
              <a:t>Ivković</a:t>
            </a:r>
            <a:r>
              <a:rPr lang="en-US" dirty="0" smtClean="0"/>
              <a:t>, University of Waterloo</a:t>
            </a:r>
          </a:p>
        </p:txBody>
      </p:sp>
    </p:spTree>
    <p:extLst>
      <p:ext uri="{BB962C8B-B14F-4D97-AF65-F5344CB8AC3E}">
        <p14:creationId xmlns:p14="http://schemas.microsoft.com/office/powerpoint/2010/main" val="2885701950"/>
      </p:ext>
    </p:extLst>
  </p:cSld>
  <p:clrMapOvr>
    <a:masterClrMapping/>
  </p:clrMapOvr>
  <p:transition>
    <p:rand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Scenario : Create New Course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b="1" dirty="0" smtClean="0"/>
              <a:t>Use Case: Create New Course (UC_ID2)</a:t>
            </a:r>
            <a:endParaRPr lang="en-US" dirty="0" smtClean="0"/>
          </a:p>
          <a:p>
            <a:pPr lvl="1"/>
            <a:r>
              <a:rPr lang="en-US" dirty="0" smtClean="0"/>
              <a:t>Participating Actors: Course Administrator</a:t>
            </a:r>
          </a:p>
          <a:p>
            <a:pPr lvl="1"/>
            <a:r>
              <a:rPr lang="en-US" dirty="0" smtClean="0"/>
              <a:t>Extends: Manage Course Information (UC_ID1)</a:t>
            </a:r>
          </a:p>
          <a:p>
            <a:pPr lvl="1"/>
            <a:r>
              <a:rPr lang="en-US" dirty="0" smtClean="0"/>
              <a:t>Entry Conditions: Course Administrator has selected Create New Course option</a:t>
            </a:r>
          </a:p>
          <a:p>
            <a:pPr lvl="1"/>
            <a:r>
              <a:rPr lang="en-US" dirty="0" smtClean="0"/>
              <a:t>Exit Conditions: Course Administrator has received an acknowledgement from the system that a course has been created, or if not, a message explaining the failure</a:t>
            </a:r>
          </a:p>
          <a:p>
            <a:pPr lvl="1"/>
            <a:r>
              <a:rPr lang="en-US" dirty="0" smtClean="0"/>
              <a:t>Quality Requirements: (Performance) Course Administrator receives a response from the system in less than 3 seconds</a:t>
            </a:r>
          </a:p>
          <a:p>
            <a:pPr lvl="1"/>
            <a:r>
              <a:rPr lang="en-US" dirty="0" smtClean="0"/>
              <a:t>Related Requirements: </a:t>
            </a:r>
            <a:r>
              <a:rPr lang="en-US" dirty="0" smtClean="0"/>
              <a:t>Validate Course Information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6412468"/>
            <a:ext cx="457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Igor </a:t>
            </a:r>
            <a:r>
              <a:rPr lang="en-US" dirty="0" err="1" smtClean="0"/>
              <a:t>Ivković</a:t>
            </a:r>
            <a:r>
              <a:rPr lang="en-US" dirty="0" smtClean="0"/>
              <a:t>, University of Waterloo</a:t>
            </a:r>
          </a:p>
        </p:txBody>
      </p:sp>
    </p:spTree>
    <p:extLst>
      <p:ext uri="{BB962C8B-B14F-4D97-AF65-F5344CB8AC3E}">
        <p14:creationId xmlns:p14="http://schemas.microsoft.com/office/powerpoint/2010/main" val="2125471082"/>
      </p:ext>
    </p:extLst>
  </p:cSld>
  <p:clrMapOvr>
    <a:masterClrMapping/>
  </p:clrMapOvr>
  <p:transition>
    <p:rand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Scenario : Create New Course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1"/>
            <a:r>
              <a:rPr lang="en-US" sz="2800" dirty="0" smtClean="0"/>
              <a:t>Typical flow of events:</a:t>
            </a:r>
          </a:p>
          <a:p>
            <a:pPr marL="1124712" lvl="2" indent="-457200">
              <a:buFont typeface="+mj-lt"/>
              <a:buAutoNum type="arabicPeriod"/>
            </a:pPr>
            <a:r>
              <a:rPr lang="en-US" sz="2400" dirty="0" smtClean="0"/>
              <a:t>Course Administrator enters New Course Information</a:t>
            </a:r>
          </a:p>
          <a:p>
            <a:pPr marL="1124712" lvl="2" indent="-457200">
              <a:buFont typeface="+mj-lt"/>
              <a:buAutoNum type="arabicPeriod"/>
            </a:pPr>
            <a:r>
              <a:rPr lang="en-US" sz="2400" dirty="0" smtClean="0"/>
              <a:t>System invokes Validate Course Information use case</a:t>
            </a:r>
          </a:p>
          <a:p>
            <a:pPr marL="1124712" lvl="2" indent="-457200">
              <a:buFont typeface="+mj-lt"/>
              <a:buAutoNum type="arabicPeriod"/>
            </a:pPr>
            <a:r>
              <a:rPr lang="en-US" sz="2400" dirty="0" smtClean="0"/>
              <a:t>For a valid response, system creates a new course entry and sends an acknowledgment back to the actor</a:t>
            </a:r>
          </a:p>
          <a:p>
            <a:pPr lvl="1"/>
            <a:r>
              <a:rPr lang="en-US" sz="2800" dirty="0" smtClean="0"/>
              <a:t>Exceptions:</a:t>
            </a:r>
          </a:p>
          <a:p>
            <a:pPr lvl="2"/>
            <a:r>
              <a:rPr lang="en-US" sz="2400" dirty="0" smtClean="0"/>
              <a:t>Invalid response received, so system reports failure with a message indicating invalid course information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6412468"/>
            <a:ext cx="457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Igor </a:t>
            </a:r>
            <a:r>
              <a:rPr lang="en-US" dirty="0" err="1" smtClean="0"/>
              <a:t>Ivković</a:t>
            </a:r>
            <a:r>
              <a:rPr lang="en-US" dirty="0" smtClean="0"/>
              <a:t>, University of Waterloo</a:t>
            </a:r>
          </a:p>
        </p:txBody>
      </p:sp>
    </p:spTree>
    <p:extLst>
      <p:ext uri="{BB962C8B-B14F-4D97-AF65-F5344CB8AC3E}">
        <p14:creationId xmlns:p14="http://schemas.microsoft.com/office/powerpoint/2010/main" val="1457535054"/>
      </p:ext>
    </p:extLst>
  </p:cSld>
  <p:clrMapOvr>
    <a:masterClrMapping/>
  </p:clrMapOvr>
  <p:transition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04088"/>
            <a:ext cx="8458200" cy="1143000"/>
          </a:xfrm>
        </p:spPr>
        <p:txBody>
          <a:bodyPr>
            <a:noAutofit/>
          </a:bodyPr>
          <a:lstStyle/>
          <a:p>
            <a:r>
              <a:rPr lang="en-US" sz="4500" dirty="0" smtClean="0"/>
              <a:t>Scenario : Modify Existing Course (1)</a:t>
            </a:r>
            <a:endParaRPr lang="en-US" sz="4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 smtClean="0"/>
              <a:t>Use Case: Modify Existing Course (UC_ID3)</a:t>
            </a:r>
          </a:p>
          <a:p>
            <a:pPr lvl="1"/>
            <a:r>
              <a:rPr lang="en-US" dirty="0" smtClean="0"/>
              <a:t>Participating Actors: Course Administrator</a:t>
            </a:r>
          </a:p>
          <a:p>
            <a:pPr lvl="1"/>
            <a:r>
              <a:rPr lang="en-US" dirty="0" smtClean="0"/>
              <a:t>Extends: Manage Course Information (UC_ID1)</a:t>
            </a:r>
          </a:p>
          <a:p>
            <a:pPr lvl="1"/>
            <a:r>
              <a:rPr lang="en-US" dirty="0" smtClean="0"/>
              <a:t>Entry Conditions: Course Administrator has selected Modify Existing Course option</a:t>
            </a:r>
          </a:p>
          <a:p>
            <a:pPr lvl="1"/>
            <a:r>
              <a:rPr lang="en-US" dirty="0" smtClean="0"/>
              <a:t>Exit Conditions: Course Administrator has received an acknowledgement from the system that a course has been modified, or if not, a message explaining the failure</a:t>
            </a:r>
          </a:p>
          <a:p>
            <a:pPr lvl="1"/>
            <a:r>
              <a:rPr lang="en-US" dirty="0" smtClean="0"/>
              <a:t>Quality Requirements: (Performance) Course Administrator receives a response from the system in less than 3 seconds</a:t>
            </a:r>
          </a:p>
          <a:p>
            <a:pPr lvl="1"/>
            <a:r>
              <a:rPr lang="en-US" dirty="0" smtClean="0"/>
              <a:t>Related Requirements: </a:t>
            </a:r>
            <a:r>
              <a:rPr lang="en-US" dirty="0" smtClean="0"/>
              <a:t>Validate Course Information </a:t>
            </a:r>
            <a:r>
              <a:rPr lang="en-US" dirty="0" smtClean="0"/>
              <a:t>and Delete </a:t>
            </a:r>
            <a:r>
              <a:rPr lang="en-US" dirty="0" smtClean="0"/>
              <a:t>Existing Course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6412468"/>
            <a:ext cx="457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Igor </a:t>
            </a:r>
            <a:r>
              <a:rPr lang="en-US" dirty="0" err="1" smtClean="0"/>
              <a:t>Ivković</a:t>
            </a:r>
            <a:r>
              <a:rPr lang="en-US" dirty="0" smtClean="0"/>
              <a:t>, University of Waterloo</a:t>
            </a:r>
          </a:p>
        </p:txBody>
      </p:sp>
    </p:spTree>
    <p:extLst>
      <p:ext uri="{BB962C8B-B14F-4D97-AF65-F5344CB8AC3E}">
        <p14:creationId xmlns:p14="http://schemas.microsoft.com/office/powerpoint/2010/main" val="3252234669"/>
      </p:ext>
    </p:extLst>
  </p:cSld>
  <p:clrMapOvr>
    <a:masterClrMapping/>
  </p:clrMapOvr>
  <p:transition>
    <p:rand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04088"/>
            <a:ext cx="8534400" cy="1143000"/>
          </a:xfrm>
        </p:spPr>
        <p:txBody>
          <a:bodyPr>
            <a:noAutofit/>
          </a:bodyPr>
          <a:lstStyle/>
          <a:p>
            <a:r>
              <a:rPr lang="en-US" sz="4500" dirty="0" smtClean="0"/>
              <a:t>Scenario : Modify Existing Course (2)</a:t>
            </a:r>
            <a:endParaRPr lang="en-US" sz="4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sz="2800" dirty="0" smtClean="0"/>
              <a:t>Typical flow of events:</a:t>
            </a:r>
          </a:p>
          <a:p>
            <a:pPr marL="1124712" lvl="2" indent="-457200">
              <a:buFont typeface="+mj-lt"/>
              <a:buAutoNum type="arabicPeriod"/>
            </a:pPr>
            <a:r>
              <a:rPr lang="en-US" sz="2400" dirty="0" smtClean="0"/>
              <a:t>Course Administrator selects Find Existing Course option</a:t>
            </a:r>
          </a:p>
          <a:p>
            <a:pPr marL="1124712" lvl="2" indent="-457200">
              <a:buFont typeface="+mj-lt"/>
              <a:buAutoNum type="arabicPeriod"/>
            </a:pPr>
            <a:r>
              <a:rPr lang="en-US" sz="2400" dirty="0" smtClean="0"/>
              <a:t>System searches for a selected course and returns existing course information</a:t>
            </a:r>
          </a:p>
          <a:p>
            <a:pPr marL="1124712" lvl="2" indent="-457200">
              <a:buFont typeface="+mj-lt"/>
              <a:buAutoNum type="arabicPeriod"/>
            </a:pPr>
            <a:r>
              <a:rPr lang="en-US" sz="2400" dirty="0" smtClean="0"/>
              <a:t>Course Administrator enters new course information</a:t>
            </a:r>
          </a:p>
          <a:p>
            <a:pPr marL="1124712" lvl="2" indent="-457200">
              <a:buFont typeface="+mj-lt"/>
              <a:buAutoNum type="arabicPeriod"/>
            </a:pPr>
            <a:r>
              <a:rPr lang="en-US" sz="2400" dirty="0" smtClean="0"/>
              <a:t>System invokes Validate Course Information use case</a:t>
            </a:r>
          </a:p>
          <a:p>
            <a:pPr marL="1124712" lvl="2" indent="-457200">
              <a:buFont typeface="+mj-lt"/>
              <a:buAutoNum type="arabicPeriod"/>
            </a:pPr>
            <a:r>
              <a:rPr lang="en-US" sz="2400" dirty="0" smtClean="0"/>
              <a:t>For a valid response, system updates the existing course entry and sends an acknowledgment back to the actor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6412468"/>
            <a:ext cx="457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Igor </a:t>
            </a:r>
            <a:r>
              <a:rPr lang="en-US" dirty="0" err="1" smtClean="0"/>
              <a:t>Ivković</a:t>
            </a:r>
            <a:r>
              <a:rPr lang="en-US" dirty="0" smtClean="0"/>
              <a:t>, University of Waterloo</a:t>
            </a:r>
          </a:p>
        </p:txBody>
      </p:sp>
    </p:spTree>
    <p:extLst>
      <p:ext uri="{BB962C8B-B14F-4D97-AF65-F5344CB8AC3E}">
        <p14:creationId xmlns:p14="http://schemas.microsoft.com/office/powerpoint/2010/main" val="3362117095"/>
      </p:ext>
    </p:extLst>
  </p:cSld>
  <p:clrMapOvr>
    <a:masterClrMapping/>
  </p:clrMapOvr>
  <p:transition>
    <p:rand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04088"/>
            <a:ext cx="8534400" cy="1143000"/>
          </a:xfrm>
        </p:spPr>
        <p:txBody>
          <a:bodyPr>
            <a:noAutofit/>
          </a:bodyPr>
          <a:lstStyle/>
          <a:p>
            <a:r>
              <a:rPr lang="en-US" sz="4500" dirty="0" smtClean="0"/>
              <a:t>Scenario : Modify Existing Course (3)</a:t>
            </a:r>
            <a:endParaRPr lang="en-US" sz="4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1"/>
            <a:r>
              <a:rPr lang="en-US" dirty="0" smtClean="0"/>
              <a:t>Alternatives:</a:t>
            </a:r>
          </a:p>
          <a:p>
            <a:pPr marL="1124712" lvl="2" indent="-457200">
              <a:buFont typeface="+mj-lt"/>
              <a:buAutoNum type="arabicPeriod"/>
            </a:pPr>
            <a:r>
              <a:rPr lang="en-US" sz="2400" dirty="0" smtClean="0"/>
              <a:t>Course Administrator selects Delete Existing Course option</a:t>
            </a:r>
          </a:p>
          <a:p>
            <a:pPr marL="1124712" lvl="2" indent="-457200">
              <a:buFont typeface="+mj-lt"/>
              <a:buAutoNum type="arabicPeriod"/>
            </a:pPr>
            <a:r>
              <a:rPr lang="en-US" sz="2400" dirty="0" smtClean="0"/>
              <a:t>System invokes Delete Existing Course use case</a:t>
            </a:r>
          </a:p>
          <a:p>
            <a:pPr lvl="1"/>
            <a:r>
              <a:rPr lang="en-US" dirty="0" smtClean="0"/>
              <a:t>Exceptions:</a:t>
            </a:r>
          </a:p>
          <a:p>
            <a:pPr lvl="2"/>
            <a:r>
              <a:rPr lang="en-US" sz="2400" dirty="0" smtClean="0"/>
              <a:t>System searches for a selected course and returns failure stating that the course could not be found</a:t>
            </a:r>
          </a:p>
          <a:p>
            <a:pPr lvl="2"/>
            <a:r>
              <a:rPr lang="en-US" sz="2400" dirty="0" smtClean="0"/>
              <a:t>Invalid response received, so system reports failure with a message indicating invalid course information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6412468"/>
            <a:ext cx="457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Igor </a:t>
            </a:r>
            <a:r>
              <a:rPr lang="en-US" dirty="0" err="1" smtClean="0"/>
              <a:t>Ivković</a:t>
            </a:r>
            <a:r>
              <a:rPr lang="en-US" dirty="0" smtClean="0"/>
              <a:t>, University of Waterloo</a:t>
            </a:r>
          </a:p>
        </p:txBody>
      </p:sp>
    </p:spTree>
    <p:extLst>
      <p:ext uri="{BB962C8B-B14F-4D97-AF65-F5344CB8AC3E}">
        <p14:creationId xmlns:p14="http://schemas.microsoft.com/office/powerpoint/2010/main" val="2799500656"/>
      </p:ext>
    </p:extLst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Actor is the user of the system</a:t>
            </a:r>
          </a:p>
          <a:p>
            <a:endParaRPr lang="en-US" dirty="0" smtClean="0"/>
          </a:p>
          <a:p>
            <a:endParaRPr lang="en-US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905125" y="2514600"/>
          <a:ext cx="2678113" cy="3884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Visio" r:id="rId3" imgW="1070610" imgH="1552194" progId="Visio.Drawing.11">
                  <p:link updateAutomatic="1"/>
                </p:oleObj>
              </mc:Choice>
              <mc:Fallback>
                <p:oleObj name="Visio" r:id="rId3" imgW="1070610" imgH="1552194" progId="Visio.Drawing.11">
                  <p:link updateAutomatic="1"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05125" y="2514600"/>
                        <a:ext cx="2678113" cy="3884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Michael J. </a:t>
            </a:r>
            <a:r>
              <a:rPr lang="en-US" dirty="0" err="1" smtClean="0"/>
              <a:t>Chonoles</a:t>
            </a:r>
            <a:r>
              <a:rPr lang="en-US" dirty="0" smtClean="0"/>
              <a:t> &amp; James A. </a:t>
            </a:r>
            <a:r>
              <a:rPr lang="en-US" dirty="0" err="1" smtClean="0"/>
              <a:t>Schardt</a:t>
            </a:r>
            <a:r>
              <a:rPr lang="en-US" dirty="0" smtClean="0"/>
              <a:t>, UML 2 For Dummies, 2003, chapter 8-10</a:t>
            </a:r>
          </a:p>
          <a:p>
            <a:r>
              <a:rPr lang="en-US" dirty="0" smtClean="0"/>
              <a:t>Igor </a:t>
            </a:r>
            <a:r>
              <a:rPr lang="en-US" dirty="0" err="1" smtClean="0"/>
              <a:t>Ivković</a:t>
            </a:r>
            <a:r>
              <a:rPr lang="en-US" dirty="0" smtClean="0"/>
              <a:t>, University of Waterloo, Lecture Notes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Use-Case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Use-Case is the role of the actor.</a:t>
            </a:r>
            <a:endParaRPr lang="en-US" dirty="0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1812925" y="3346450"/>
          <a:ext cx="5632450" cy="288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Visio" r:id="rId3" imgW="1366647" imgH="700659" progId="Visio.Drawing.11">
                  <p:link updateAutomatic="1"/>
                </p:oleObj>
              </mc:Choice>
              <mc:Fallback>
                <p:oleObj name="Visio" r:id="rId3" imgW="1366647" imgH="700659" progId="Visio.Drawing.11">
                  <p:link updateAutomatic="1"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2925" y="3346450"/>
                        <a:ext cx="5632450" cy="288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Boundary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Collect use-cases inside a group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7600" y="2514600"/>
            <a:ext cx="1662112" cy="3824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Hotel reservation system</a:t>
            </a:r>
            <a:endParaRPr lang="en-US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47875" y="2393310"/>
            <a:ext cx="4886325" cy="4007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12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An Actor Need not be a Human Being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92680"/>
            <a:ext cx="8229600" cy="4389120"/>
          </a:xfrm>
        </p:spPr>
        <p:txBody>
          <a:bodyPr/>
          <a:lstStyle/>
          <a:p>
            <a:r>
              <a:rPr lang="en-US" dirty="0" smtClean="0"/>
              <a:t>Actors can be databases, hardware devices or external systems interacting with given system</a:t>
            </a:r>
            <a:endParaRPr lang="en-US" dirty="0"/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2743200" y="3581400"/>
          <a:ext cx="3562928" cy="162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Visio" r:id="rId3" imgW="2449830" imgH="1117854" progId="Visio.Drawing.11">
                  <p:link updateAutomatic="1"/>
                </p:oleObj>
              </mc:Choice>
              <mc:Fallback>
                <p:oleObj name="Visio" r:id="rId3" imgW="2449830" imgH="1117854" progId="Visio.Drawing.11">
                  <p:link updateAutomatic="1"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3581400"/>
                        <a:ext cx="3562928" cy="162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Hotel reservation system</a:t>
            </a:r>
          </a:p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2590800"/>
            <a:ext cx="8054474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Relationship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i="1" u="sng" dirty="0" smtClean="0">
                <a:solidFill>
                  <a:srgbClr val="FF0000"/>
                </a:solidFill>
              </a:rPr>
              <a:t>Generalization</a:t>
            </a:r>
            <a:r>
              <a:rPr lang="en-US" dirty="0" smtClean="0"/>
              <a:t>: Multiple use-cases or actors with commonality can be generalize into one use-case or actor.</a:t>
            </a:r>
          </a:p>
          <a:p>
            <a:r>
              <a:rPr lang="en-US" b="1" i="1" u="sng" dirty="0" smtClean="0">
                <a:solidFill>
                  <a:srgbClr val="FF0000"/>
                </a:solidFill>
              </a:rPr>
              <a:t>Include</a:t>
            </a:r>
            <a:r>
              <a:rPr lang="en-US" dirty="0" smtClean="0"/>
              <a:t>: Common behavior of more than one use case is referenced as a separate instance </a:t>
            </a:r>
          </a:p>
          <a:p>
            <a:r>
              <a:rPr lang="en-US" b="1" i="1" u="sng" dirty="0" smtClean="0">
                <a:solidFill>
                  <a:srgbClr val="FF0000"/>
                </a:solidFill>
              </a:rPr>
              <a:t>Extend</a:t>
            </a:r>
            <a:r>
              <a:rPr lang="en-US" dirty="0" smtClean="0"/>
              <a:t>: additional use-case extension of the base use-case</a:t>
            </a:r>
            <a:endParaRPr lang="en-US" dirty="0"/>
          </a:p>
        </p:txBody>
      </p:sp>
    </p:spTree>
  </p:cSld>
  <p:clrMapOvr>
    <a:masterClrMapping/>
  </p:clrMapOvr>
  <p:transition>
    <p:random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357</TotalTime>
  <Words>1064</Words>
  <Application>Microsoft Office PowerPoint</Application>
  <PresentationFormat>On-screen Show (4:3)</PresentationFormat>
  <Paragraphs>160</Paragraphs>
  <Slides>30</Slides>
  <Notes>4</Notes>
  <HiddenSlides>0</HiddenSlides>
  <MMClips>0</MMClips>
  <ScaleCrop>false</ScaleCrop>
  <HeadingPairs>
    <vt:vector size="8" baseType="variant">
      <vt:variant>
        <vt:lpstr>Theme</vt:lpstr>
      </vt:variant>
      <vt:variant>
        <vt:i4>1</vt:i4>
      </vt:variant>
      <vt:variant>
        <vt:lpstr>Links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Flow</vt:lpstr>
      <vt:lpstr>Drawing1\Drawing\~Use Case-1\Actor</vt:lpstr>
      <vt:lpstr>Drawing1\Drawing\~Use Case-1\Use Case</vt:lpstr>
      <vt:lpstr>Drawing1\Drawing\~Use Case-1\Sheet.10</vt:lpstr>
      <vt:lpstr>Visio</vt:lpstr>
      <vt:lpstr>Object-Oriented Theory &amp; Design (Teori dan Desain berorientasi objek)</vt:lpstr>
      <vt:lpstr>Use-Case Definition</vt:lpstr>
      <vt:lpstr>Actor</vt:lpstr>
      <vt:lpstr>Use-Case</vt:lpstr>
      <vt:lpstr>System Boundary</vt:lpstr>
      <vt:lpstr>Example</vt:lpstr>
      <vt:lpstr>An Actor Need not be a Human Being</vt:lpstr>
      <vt:lpstr>Example</vt:lpstr>
      <vt:lpstr>Relationship</vt:lpstr>
      <vt:lpstr>Generalization</vt:lpstr>
      <vt:lpstr>Example</vt:lpstr>
      <vt:lpstr>Include</vt:lpstr>
      <vt:lpstr>Extend</vt:lpstr>
      <vt:lpstr>Scenario</vt:lpstr>
      <vt:lpstr>Telling the Use-Case Story</vt:lpstr>
      <vt:lpstr>Telling the Use-Case Story</vt:lpstr>
      <vt:lpstr>Use-Case Diagram Description Example</vt:lpstr>
      <vt:lpstr>PowerPoint Presentation</vt:lpstr>
      <vt:lpstr>PowerPoint Presentation</vt:lpstr>
      <vt:lpstr>Example</vt:lpstr>
      <vt:lpstr>Use Case Diagram (1)</vt:lpstr>
      <vt:lpstr>Use Case Diagram (2)</vt:lpstr>
      <vt:lpstr>Scenario : Manage Course Information (1)</vt:lpstr>
      <vt:lpstr>Scenario : Manage Course Information (2)</vt:lpstr>
      <vt:lpstr>Scenario : Create New Course (1)</vt:lpstr>
      <vt:lpstr>Scenario : Create New Course (2)</vt:lpstr>
      <vt:lpstr>Scenario : Modify Existing Course (1)</vt:lpstr>
      <vt:lpstr>Scenario : Modify Existing Course (2)</vt:lpstr>
      <vt:lpstr>Scenario : Modify Existing Course (3)</vt:lpstr>
      <vt:lpstr>Reference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Object-Oriented Theory &amp; Design (Teori dan Desain berorientasi objek)</dc:title>
  <dc:creator>Antonius Hendrik &amp; Riskadewi</dc:creator>
  <cp:lastModifiedBy>Anton &amp; Riska</cp:lastModifiedBy>
  <cp:revision>19</cp:revision>
  <dcterms:created xsi:type="dcterms:W3CDTF">2008-09-03T06:56:48Z</dcterms:created>
  <dcterms:modified xsi:type="dcterms:W3CDTF">2011-12-14T06:03:06Z</dcterms:modified>
</cp:coreProperties>
</file>